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2"/>
  </p:handoutMasterIdLst>
  <p:sldIdLst>
    <p:sldId id="256" r:id="rId2"/>
    <p:sldId id="288" r:id="rId3"/>
    <p:sldId id="342" r:id="rId4"/>
    <p:sldId id="291" r:id="rId5"/>
    <p:sldId id="301" r:id="rId6"/>
    <p:sldId id="331" r:id="rId7"/>
    <p:sldId id="355" r:id="rId8"/>
    <p:sldId id="332" r:id="rId9"/>
    <p:sldId id="338" r:id="rId10"/>
    <p:sldId id="336" r:id="rId11"/>
    <p:sldId id="302" r:id="rId12"/>
    <p:sldId id="351" r:id="rId13"/>
    <p:sldId id="337" r:id="rId14"/>
    <p:sldId id="362" r:id="rId15"/>
    <p:sldId id="352" r:id="rId16"/>
    <p:sldId id="333" r:id="rId17"/>
    <p:sldId id="334" r:id="rId18"/>
    <p:sldId id="364" r:id="rId19"/>
    <p:sldId id="327" r:id="rId20"/>
    <p:sldId id="349" r:id="rId21"/>
    <p:sldId id="343" r:id="rId22"/>
    <p:sldId id="347" r:id="rId23"/>
    <p:sldId id="354" r:id="rId24"/>
    <p:sldId id="344" r:id="rId25"/>
    <p:sldId id="346" r:id="rId26"/>
    <p:sldId id="348" r:id="rId27"/>
    <p:sldId id="361" r:id="rId28"/>
    <p:sldId id="317" r:id="rId29"/>
    <p:sldId id="318" r:id="rId30"/>
    <p:sldId id="319" r:id="rId31"/>
    <p:sldId id="370" r:id="rId32"/>
    <p:sldId id="371" r:id="rId33"/>
    <p:sldId id="372" r:id="rId34"/>
    <p:sldId id="322" r:id="rId35"/>
    <p:sldId id="321" r:id="rId36"/>
    <p:sldId id="326" r:id="rId37"/>
    <p:sldId id="341" r:id="rId38"/>
    <p:sldId id="323" r:id="rId39"/>
    <p:sldId id="340" r:id="rId40"/>
    <p:sldId id="350" r:id="rId41"/>
    <p:sldId id="324" r:id="rId42"/>
    <p:sldId id="369" r:id="rId43"/>
    <p:sldId id="368" r:id="rId44"/>
    <p:sldId id="325" r:id="rId45"/>
    <p:sldId id="365" r:id="rId46"/>
    <p:sldId id="310" r:id="rId47"/>
    <p:sldId id="367" r:id="rId48"/>
    <p:sldId id="366" r:id="rId49"/>
    <p:sldId id="373" r:id="rId50"/>
    <p:sldId id="35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424456"/>
    <a:srgbClr val="000000"/>
    <a:srgbClr val="FF00FF"/>
    <a:srgbClr val="404040"/>
    <a:srgbClr val="7B7B7B"/>
    <a:srgbClr val="7B0000"/>
    <a:srgbClr val="7B7B00"/>
    <a:srgbClr val="FF7B00"/>
    <a:srgbClr val="007B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58" autoAdjust="0"/>
    <p:restoredTop sz="94643" autoAdjust="0"/>
  </p:normalViewPr>
  <p:slideViewPr>
    <p:cSldViewPr>
      <p:cViewPr varScale="1">
        <p:scale>
          <a:sx n="106" d="100"/>
          <a:sy n="106" d="100"/>
        </p:scale>
        <p:origin x="-1044" y="-90"/>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772F0-25BC-4F71-A192-C4B51581F277}" type="datetimeFigureOut">
              <a:rPr lang="en-GB" smtClean="0"/>
              <a:pPr/>
              <a:t>15/04/2016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349795-2190-4F6C-917E-0D40C0C9F6A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3C6D6E1-A966-48A5-B915-DEFFEAF9822C}" type="datetimeFigureOut">
              <a:rPr lang="en-GB" smtClean="0"/>
              <a:pPr/>
              <a:t>15/04/2016</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3C6D6E1-A966-48A5-B915-DEFFEAF9822C}" type="datetimeFigureOut">
              <a:rPr lang="en-GB" smtClean="0"/>
              <a:pPr/>
              <a:t>15/04/2016</a:t>
            </a:fld>
            <a:endParaRPr lang="en-GB"/>
          </a:p>
        </p:txBody>
      </p:sp>
      <p:sp>
        <p:nvSpPr>
          <p:cNvPr id="27" name="Slide Number Placeholder 26"/>
          <p:cNvSpPr>
            <a:spLocks noGrp="1"/>
          </p:cNvSpPr>
          <p:nvPr>
            <p:ph type="sldNum" sz="quarter" idx="11"/>
          </p:nvPr>
        </p:nvSpPr>
        <p:spPr/>
        <p:txBody>
          <a:bodyPr rtlCol="0"/>
          <a:lstStyle/>
          <a:p>
            <a:fld id="{9ACF3264-E797-4AD5-9741-E4226BD03B2D}"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3C6D6E1-A966-48A5-B915-DEFFEAF9822C}" type="datetimeFigureOut">
              <a:rPr lang="en-GB" smtClean="0"/>
              <a:pPr/>
              <a:t>15/04/2016</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C6D6E1-A966-48A5-B915-DEFFEAF9822C}" type="datetimeFigureOut">
              <a:rPr lang="en-GB" smtClean="0"/>
              <a:pPr/>
              <a:t>15/04/2016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F3264-E797-4AD5-9741-E4226BD03B2D}" type="slidenum">
              <a:rPr lang="en-GB" smtClean="0"/>
              <a:pPr/>
              <a:t>‹#›</a:t>
            </a:fld>
            <a:endParaRPr lang="en-GB"/>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3C6D6E1-A966-48A5-B915-DEFFEAF9822C}" type="datetimeFigureOut">
              <a:rPr lang="en-GB" smtClean="0"/>
              <a:pPr/>
              <a:t>15/04/2016</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ACF3264-E797-4AD5-9741-E4226BD03B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90823"/>
            <a:ext cx="8458200" cy="1470025"/>
          </a:xfrm>
        </p:spPr>
        <p:txBody>
          <a:bodyPr/>
          <a:lstStyle/>
          <a:p>
            <a:r>
              <a:rPr lang="en-GB" b="1" dirty="0" smtClean="0"/>
              <a:t>Stress and the Liver</a:t>
            </a:r>
            <a:r>
              <a:rPr lang="en-GB" dirty="0" smtClean="0"/>
              <a:t/>
            </a:r>
            <a:br>
              <a:rPr lang="en-GB" dirty="0" smtClean="0"/>
            </a:br>
            <a:r>
              <a:rPr lang="en-GB" sz="3200" dirty="0" smtClean="0"/>
              <a:t>De-Stressing Techniques</a:t>
            </a:r>
            <a:endParaRPr lang="en-GB" sz="3200" dirty="0"/>
          </a:p>
        </p:txBody>
      </p:sp>
      <p:sp>
        <p:nvSpPr>
          <p:cNvPr id="3" name="Subtitle 2"/>
          <p:cNvSpPr>
            <a:spLocks noGrp="1"/>
          </p:cNvSpPr>
          <p:nvPr>
            <p:ph type="subTitle" idx="1"/>
          </p:nvPr>
        </p:nvSpPr>
        <p:spPr>
          <a:xfrm>
            <a:off x="457200" y="2276872"/>
            <a:ext cx="4953000" cy="1752600"/>
          </a:xfrm>
        </p:spPr>
        <p:txBody>
          <a:bodyPr/>
          <a:lstStyle/>
          <a:p>
            <a:r>
              <a:rPr lang="en-GB" dirty="0" smtClean="0">
                <a:solidFill>
                  <a:schemeClr val="bg1"/>
                </a:solidFill>
              </a:rPr>
              <a:t>a presentation by</a:t>
            </a:r>
            <a:br>
              <a:rPr lang="en-GB" dirty="0" smtClean="0">
                <a:solidFill>
                  <a:schemeClr val="bg1"/>
                </a:solidFill>
              </a:rPr>
            </a:br>
            <a:r>
              <a:rPr lang="en-GB" dirty="0" smtClean="0">
                <a:solidFill>
                  <a:schemeClr val="bg1"/>
                </a:solidFill>
              </a:rPr>
              <a:t>Hakim M. Salim Khan</a:t>
            </a:r>
            <a:endParaRPr lang="en-GB" dirty="0">
              <a:solidFill>
                <a:schemeClr val="bg1"/>
              </a:solidFill>
            </a:endParaRPr>
          </a:p>
        </p:txBody>
      </p:sp>
      <p:pic>
        <p:nvPicPr>
          <p:cNvPr id="1026" name="Picture 2" descr="F:\New CoMHA Work 2016\Pictures\CoMHA Title Letterhead.jpg"/>
          <p:cNvPicPr>
            <a:picLocks noChangeAspect="1" noChangeArrowheads="1"/>
          </p:cNvPicPr>
          <p:nvPr/>
        </p:nvPicPr>
        <p:blipFill>
          <a:blip r:embed="rId2" cstate="print"/>
          <a:srcRect l="57883" r="18774" b="3417"/>
          <a:stretch>
            <a:fillRect/>
          </a:stretch>
        </p:blipFill>
        <p:spPr bwMode="auto">
          <a:xfrm>
            <a:off x="3258108" y="4575009"/>
            <a:ext cx="2627784" cy="1950335"/>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192"/>
            <a:ext cx="8229600" cy="2477616"/>
          </a:xfrm>
        </p:spPr>
        <p:txBody>
          <a:bodyPr>
            <a:normAutofit/>
          </a:bodyPr>
          <a:lstStyle/>
          <a:p>
            <a:pPr algn="ctr"/>
            <a:r>
              <a:rPr lang="en-GB" dirty="0" smtClean="0"/>
              <a:t>‘Fight or Flight’ Reaction</a:t>
            </a:r>
            <a:br>
              <a:rPr lang="en-GB" dirty="0" smtClean="0"/>
            </a:br>
            <a:r>
              <a:rPr lang="en-GB" dirty="0" smtClean="0"/>
              <a:t/>
            </a:r>
            <a:br>
              <a:rPr lang="en-GB" dirty="0" smtClean="0"/>
            </a:br>
            <a:r>
              <a:rPr lang="en-GB" dirty="0" smtClean="0"/>
              <a:t>The Sympathetic Nervous System</a:t>
            </a:r>
            <a:endParaRPr lang="en-GB"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alutejournal.it/wp-content/uploads/2014/02/Stress.png"/>
          <p:cNvPicPr/>
          <p:nvPr/>
        </p:nvPicPr>
        <p:blipFill>
          <a:blip r:embed="rId2" cstate="print"/>
          <a:srcRect/>
          <a:stretch>
            <a:fillRect/>
          </a:stretch>
        </p:blipFill>
        <p:spPr bwMode="auto">
          <a:xfrm>
            <a:off x="1149653" y="1278803"/>
            <a:ext cx="6844694" cy="430039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Sympathetic Nervous System</a:t>
            </a:r>
            <a:endParaRPr lang="en-GB" dirty="0"/>
          </a:p>
        </p:txBody>
      </p:sp>
      <p:sp>
        <p:nvSpPr>
          <p:cNvPr id="3" name="Content Placeholder 2"/>
          <p:cNvSpPr>
            <a:spLocks noGrp="1"/>
          </p:cNvSpPr>
          <p:nvPr>
            <p:ph idx="1"/>
          </p:nvPr>
        </p:nvSpPr>
        <p:spPr>
          <a:xfrm>
            <a:off x="457200" y="2249424"/>
            <a:ext cx="3754760" cy="4608576"/>
          </a:xfrm>
        </p:spPr>
        <p:txBody>
          <a:bodyPr>
            <a:normAutofit/>
          </a:bodyPr>
          <a:lstStyle/>
          <a:p>
            <a:pPr>
              <a:buNone/>
            </a:pPr>
            <a:r>
              <a:rPr lang="en-GB" dirty="0" smtClean="0"/>
              <a:t>An emergency system.</a:t>
            </a:r>
          </a:p>
          <a:p>
            <a:pPr>
              <a:buNone/>
            </a:pPr>
            <a:endParaRPr lang="en-GB" dirty="0" smtClean="0"/>
          </a:p>
          <a:p>
            <a:pPr>
              <a:buNone/>
            </a:pPr>
            <a:r>
              <a:rPr lang="en-GB" dirty="0" smtClean="0"/>
              <a:t>Turns off:</a:t>
            </a:r>
          </a:p>
          <a:p>
            <a:r>
              <a:rPr lang="en-GB" dirty="0" smtClean="0"/>
              <a:t>Digestive system.</a:t>
            </a:r>
          </a:p>
          <a:p>
            <a:r>
              <a:rPr lang="en-GB" dirty="0" smtClean="0"/>
              <a:t>Immune system.</a:t>
            </a:r>
          </a:p>
          <a:p>
            <a:r>
              <a:rPr lang="en-GB" dirty="0" smtClean="0"/>
              <a:t>Sleep.</a:t>
            </a:r>
          </a:p>
          <a:p>
            <a:r>
              <a:rPr lang="en-GB" dirty="0" smtClean="0"/>
              <a:t>Growth and repair.</a:t>
            </a:r>
          </a:p>
          <a:p>
            <a:r>
              <a:rPr lang="en-GB" dirty="0" smtClean="0"/>
              <a:t>Sense of touch.</a:t>
            </a:r>
          </a:p>
        </p:txBody>
      </p:sp>
      <p:sp>
        <p:nvSpPr>
          <p:cNvPr id="4" name="Content Placeholder 2"/>
          <p:cNvSpPr txBox="1">
            <a:spLocks/>
          </p:cNvSpPr>
          <p:nvPr/>
        </p:nvSpPr>
        <p:spPr>
          <a:xfrm>
            <a:off x="4644008" y="3185528"/>
            <a:ext cx="4176464" cy="4203912"/>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Increases</a:t>
            </a:r>
            <a:r>
              <a:rPr kumimoji="0" lang="en-GB" sz="2800" b="0" i="0" u="none" strike="noStrike" kern="1200" cap="none" spc="0" normalizeH="0" noProof="0" dirty="0" smtClean="0">
                <a:ln>
                  <a:noFill/>
                </a:ln>
                <a:solidFill>
                  <a:schemeClr val="tx1"/>
                </a:solidFill>
                <a:effectLst/>
                <a:uLnTx/>
                <a:uFillTx/>
                <a:latin typeface="+mn-lt"/>
                <a:ea typeface="+mn-ea"/>
                <a:cs typeface="+mn-cs"/>
              </a:rPr>
              <a:t>:</a:t>
            </a:r>
            <a:endParaRPr lang="en-GB" sz="2800" dirty="0" smtClean="0"/>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Blood </a:t>
            </a:r>
            <a:r>
              <a:rPr kumimoji="0" lang="en-GB" sz="2800" b="0" i="0" u="none" strike="noStrike" kern="1200" cap="none" spc="0" normalizeH="0" noProof="0" dirty="0" smtClean="0">
                <a:ln>
                  <a:noFill/>
                </a:ln>
                <a:solidFill>
                  <a:schemeClr val="tx1"/>
                </a:solidFill>
                <a:effectLst/>
                <a:uLnTx/>
                <a:uFillTx/>
                <a:latin typeface="+mn-lt"/>
                <a:ea typeface="+mn-ea"/>
                <a:cs typeface="+mn-cs"/>
              </a:rPr>
              <a:t>pressure.</a:t>
            </a:r>
          </a:p>
          <a:p>
            <a:pPr marL="365760" marR="0" lvl="0" indent="-256032"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lang="en-GB" sz="2800" baseline="0" dirty="0" smtClean="0"/>
              <a:t>Blood viscosity.</a:t>
            </a: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0192"/>
            <a:ext cx="9144000" cy="2477616"/>
          </a:xfrm>
        </p:spPr>
        <p:txBody>
          <a:bodyPr>
            <a:noAutofit/>
          </a:bodyPr>
          <a:lstStyle/>
          <a:p>
            <a:pPr algn="ctr"/>
            <a:r>
              <a:rPr lang="en-GB" dirty="0" smtClean="0"/>
              <a:t>‘Rest and Recover’ Response</a:t>
            </a:r>
            <a:br>
              <a:rPr lang="en-GB" dirty="0" smtClean="0"/>
            </a:br>
            <a:r>
              <a:rPr lang="en-GB" dirty="0" smtClean="0"/>
              <a:t/>
            </a:r>
            <a:br>
              <a:rPr lang="en-GB" dirty="0" smtClean="0"/>
            </a:br>
            <a:r>
              <a:rPr lang="en-GB" dirty="0" smtClean="0"/>
              <a:t>The Parasympathetic Nervous System</a:t>
            </a:r>
            <a:endParaRPr lang="en-GB"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10" descr="http://www.xlmr.co.uk/sites/default/files/news/the-top-8-reasons-to-use-microsoft-office-365/Relaxed%20Office%20Worker%2021144876_s.jpg"/>
          <p:cNvPicPr>
            <a:picLocks noChangeAspect="1" noChangeArrowheads="1"/>
          </p:cNvPicPr>
          <p:nvPr/>
        </p:nvPicPr>
        <p:blipFill>
          <a:blip r:embed="rId2" cstate="print"/>
          <a:srcRect/>
          <a:stretch>
            <a:fillRect/>
          </a:stretch>
        </p:blipFill>
        <p:spPr bwMode="auto">
          <a:xfrm>
            <a:off x="395536" y="1412776"/>
            <a:ext cx="4286250" cy="4286250"/>
          </a:xfrm>
          <a:prstGeom prst="rect">
            <a:avLst/>
          </a:prstGeom>
          <a:noFill/>
        </p:spPr>
      </p:pic>
      <p:pic>
        <p:nvPicPr>
          <p:cNvPr id="5" name="Picture 2" descr="http://www.beaconhealthadvice.com/wp-content/uploads/2015/06/11-Relaxation-Techniques.jpg"/>
          <p:cNvPicPr>
            <a:picLocks noChangeAspect="1" noChangeArrowheads="1"/>
          </p:cNvPicPr>
          <p:nvPr/>
        </p:nvPicPr>
        <p:blipFill>
          <a:blip r:embed="rId3" cstate="print"/>
          <a:srcRect l="34017"/>
          <a:stretch>
            <a:fillRect/>
          </a:stretch>
        </p:blipFill>
        <p:spPr bwMode="auto">
          <a:xfrm>
            <a:off x="5076056" y="1772816"/>
            <a:ext cx="3707904" cy="3730705"/>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Parasympathetic Nervous System</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Everyday system.</a:t>
            </a:r>
          </a:p>
          <a:p>
            <a:endParaRPr lang="en-GB" dirty="0" smtClean="0"/>
          </a:p>
          <a:p>
            <a:r>
              <a:rPr lang="en-GB" dirty="0" smtClean="0"/>
              <a:t>Heart rate slows down.</a:t>
            </a:r>
          </a:p>
          <a:p>
            <a:r>
              <a:rPr lang="en-GB" dirty="0" smtClean="0"/>
              <a:t>Blood vessels relax.</a:t>
            </a:r>
          </a:p>
          <a:p>
            <a:r>
              <a:rPr lang="en-GB" dirty="0" smtClean="0"/>
              <a:t>Blood pressure normalises.</a:t>
            </a:r>
          </a:p>
          <a:p>
            <a:r>
              <a:rPr lang="en-GB" dirty="0" smtClean="0"/>
              <a:t>Nourishment and digestion.</a:t>
            </a:r>
          </a:p>
          <a:p>
            <a:r>
              <a:rPr lang="en-GB" dirty="0" smtClean="0"/>
              <a:t>Heal and regenerate the body.</a:t>
            </a:r>
          </a:p>
          <a:p>
            <a:r>
              <a:rPr lang="en-GB" dirty="0" smtClean="0"/>
              <a:t>Anabolic, rebuilds the body and stores nutrients</a:t>
            </a:r>
          </a:p>
          <a:p>
            <a:r>
              <a:rPr lang="en-GB" dirty="0" smtClean="0"/>
              <a:t>Increased immune activity, digestion, and urinary function.</a:t>
            </a:r>
          </a:p>
          <a:p>
            <a:r>
              <a:rPr lang="en-GB" dirty="0" smtClean="0"/>
              <a:t>These organs include the </a:t>
            </a:r>
            <a:r>
              <a:rPr lang="en-GB" b="1" dirty="0" smtClean="0"/>
              <a:t>liver</a:t>
            </a:r>
            <a:r>
              <a:rPr lang="en-GB" dirty="0" smtClean="0"/>
              <a:t>, pancreas, stomach, intestines, kidneys, and bladder. </a:t>
            </a:r>
          </a:p>
          <a:p>
            <a:r>
              <a:rPr lang="en-GB" dirty="0" smtClean="0"/>
              <a:t>The parasympathetic nervous system, when activated by rest, relaxation and positive thinking, is essential for the elimination of wastes, emotional wellbeing and healing.</a:t>
            </a:r>
          </a:p>
          <a:p>
            <a:pPr>
              <a:buNone/>
            </a:pPr>
            <a:endParaRPr lang="en-GB" dirty="0" smtClean="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37674" y="260648"/>
            <a:ext cx="4650350" cy="7128792"/>
            <a:chOff x="1763688" y="908720"/>
            <a:chExt cx="5328592" cy="8168503"/>
          </a:xfrm>
        </p:grpSpPr>
        <p:pic>
          <p:nvPicPr>
            <p:cNvPr id="41" name="Picture 40" descr="C:\Users\Louise\Desktop\Lamp.jpg"/>
            <p:cNvPicPr/>
            <p:nvPr/>
          </p:nvPicPr>
          <p:blipFill>
            <a:blip r:embed="rId2" cstate="print">
              <a:clrChange>
                <a:clrFrom>
                  <a:srgbClr val="FFFFFF"/>
                </a:clrFrom>
                <a:clrTo>
                  <a:srgbClr val="FFFFFF">
                    <a:alpha val="0"/>
                  </a:srgbClr>
                </a:clrTo>
              </a:clrChange>
            </a:blip>
            <a:srcRect/>
            <a:stretch>
              <a:fillRect/>
            </a:stretch>
          </p:blipFill>
          <p:spPr bwMode="auto">
            <a:xfrm>
              <a:off x="1763688" y="3373396"/>
              <a:ext cx="3863643" cy="3228523"/>
            </a:xfrm>
            <a:prstGeom prst="rect">
              <a:avLst/>
            </a:prstGeom>
            <a:noFill/>
            <a:ln w="9525">
              <a:noFill/>
              <a:miter lim="800000"/>
              <a:headEnd/>
              <a:tailEnd/>
            </a:ln>
          </p:spPr>
        </p:pic>
        <p:grpSp>
          <p:nvGrpSpPr>
            <p:cNvPr id="22" name="Group 21"/>
            <p:cNvGrpSpPr/>
            <p:nvPr/>
          </p:nvGrpSpPr>
          <p:grpSpPr>
            <a:xfrm>
              <a:off x="1763688" y="908720"/>
              <a:ext cx="5328592" cy="3195557"/>
              <a:chOff x="467544" y="1196752"/>
              <a:chExt cx="3722274" cy="2232248"/>
            </a:xfrm>
          </p:grpSpPr>
          <p:pic>
            <p:nvPicPr>
              <p:cNvPr id="9" name="Picture 8" descr="C:\Users\Louise\Desktop\Lamp.jpg"/>
              <p:cNvPicPr/>
              <p:nvPr/>
            </p:nvPicPr>
            <p:blipFill>
              <a:blip r:embed="rId2" cstate="print">
                <a:clrChange>
                  <a:clrFrom>
                    <a:srgbClr val="FFFFFF"/>
                  </a:clrFrom>
                  <a:clrTo>
                    <a:srgbClr val="FFFFFF">
                      <a:alpha val="0"/>
                    </a:srgbClr>
                  </a:clrTo>
                </a:clrChange>
              </a:blip>
              <a:srcRect/>
              <a:stretch>
                <a:fillRect/>
              </a:stretch>
            </p:blipFill>
            <p:spPr bwMode="auto">
              <a:xfrm>
                <a:off x="467544" y="1196752"/>
                <a:ext cx="2693457" cy="2232248"/>
              </a:xfrm>
              <a:prstGeom prst="rect">
                <a:avLst/>
              </a:prstGeom>
              <a:noFill/>
              <a:ln w="9525">
                <a:noFill/>
                <a:miter lim="800000"/>
                <a:headEnd/>
                <a:tailEnd/>
              </a:ln>
            </p:spPr>
          </p:pic>
          <p:grpSp>
            <p:nvGrpSpPr>
              <p:cNvPr id="45058" name="Group 2"/>
              <p:cNvGrpSpPr>
                <a:grpSpLocks/>
              </p:cNvGrpSpPr>
              <p:nvPr/>
            </p:nvGrpSpPr>
            <p:grpSpPr bwMode="auto">
              <a:xfrm>
                <a:off x="2195701" y="1556792"/>
                <a:ext cx="1994117" cy="1250159"/>
                <a:chOff x="3286" y="1200"/>
                <a:chExt cx="2640" cy="1656"/>
              </a:xfrm>
            </p:grpSpPr>
            <p:sp>
              <p:nvSpPr>
                <p:cNvPr id="45059" name="Text Box 3"/>
                <p:cNvSpPr txBox="1">
                  <a:spLocks noChangeArrowheads="1"/>
                </p:cNvSpPr>
                <p:nvPr/>
              </p:nvSpPr>
              <p:spPr bwMode="auto">
                <a:xfrm>
                  <a:off x="4650" y="1200"/>
                  <a:ext cx="1276" cy="702"/>
                </a:xfrm>
                <a:prstGeom prst="rect">
                  <a:avLst/>
                </a:prstGeom>
                <a:noFill/>
                <a:ln w="38100">
                  <a:solidFill>
                    <a:srgbClr val="000000"/>
                  </a:solidFill>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mbria" pitchFamily="18" charset="0"/>
                      <a:cs typeface="Arial" pitchFamily="34" charset="0"/>
                    </a:rPr>
                    <a:t>Innate</a:t>
                  </a:r>
                  <a:br>
                    <a:rPr kumimoji="0" lang="en-GB" b="1" i="0" u="none" strike="noStrike" cap="none" normalizeH="0" baseline="0" dirty="0" smtClean="0">
                      <a:ln>
                        <a:noFill/>
                      </a:ln>
                      <a:solidFill>
                        <a:schemeClr val="tx1"/>
                      </a:solidFill>
                      <a:effectLst/>
                      <a:latin typeface="Cambria" pitchFamily="18" charset="0"/>
                      <a:cs typeface="Arial" pitchFamily="34" charset="0"/>
                    </a:rPr>
                  </a:br>
                  <a:r>
                    <a:rPr kumimoji="0" lang="en-GB" b="1" i="0" u="none" strike="noStrike" cap="none" normalizeH="0" baseline="0" dirty="0" smtClean="0">
                      <a:ln>
                        <a:noFill/>
                      </a:ln>
                      <a:solidFill>
                        <a:schemeClr val="tx1"/>
                      </a:solidFill>
                      <a:effectLst/>
                      <a:latin typeface="Cambria" pitchFamily="18" charset="0"/>
                      <a:cs typeface="Arial" pitchFamily="34" charset="0"/>
                    </a:rPr>
                    <a:t>Heat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Text Box 4"/>
                <p:cNvSpPr txBox="1">
                  <a:spLocks noChangeArrowheads="1"/>
                </p:cNvSpPr>
                <p:nvPr/>
              </p:nvSpPr>
              <p:spPr bwMode="auto">
                <a:xfrm>
                  <a:off x="4144" y="2154"/>
                  <a:ext cx="1276" cy="702"/>
                </a:xfrm>
                <a:prstGeom prst="rect">
                  <a:avLst/>
                </a:prstGeom>
                <a:noFill/>
                <a:ln w="38100">
                  <a:solidFill>
                    <a:srgbClr val="000000"/>
                  </a:solidFill>
                  <a:miter lim="800000"/>
                  <a:headEnd/>
                  <a:tailEnd/>
                </a:ln>
              </p:spPr>
              <p:txBody>
                <a:bodyPr vert="horz" wrap="square" lIns="36000" tIns="36000" rIns="36000" bIns="36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mbria" pitchFamily="18" charset="0"/>
                      <a:cs typeface="Arial" pitchFamily="34" charset="0"/>
                    </a:rPr>
                    <a:t>Radical</a:t>
                  </a:r>
                  <a:br>
                    <a:rPr kumimoji="0" lang="en-GB" b="1" i="0" u="none" strike="noStrike" cap="none" normalizeH="0" baseline="0" dirty="0" smtClean="0">
                      <a:ln>
                        <a:noFill/>
                      </a:ln>
                      <a:solidFill>
                        <a:schemeClr val="tx1"/>
                      </a:solidFill>
                      <a:effectLst/>
                      <a:latin typeface="Cambria" pitchFamily="18" charset="0"/>
                      <a:cs typeface="Arial" pitchFamily="34" charset="0"/>
                    </a:rPr>
                  </a:br>
                  <a:r>
                    <a:rPr kumimoji="0" lang="en-GB" b="1" i="0" u="none" strike="noStrike" cap="none" normalizeH="0" baseline="0" dirty="0" smtClean="0">
                      <a:ln>
                        <a:noFill/>
                      </a:ln>
                      <a:solidFill>
                        <a:schemeClr val="tx1"/>
                      </a:solidFill>
                      <a:effectLst/>
                      <a:latin typeface="Cambria" pitchFamily="18" charset="0"/>
                      <a:cs typeface="Arial" pitchFamily="34" charset="0"/>
                    </a:rPr>
                    <a:t>Moisture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5061" name="AutoShape 5"/>
                <p:cNvCxnSpPr>
                  <a:cxnSpLocks noChangeShapeType="1"/>
                </p:cNvCxnSpPr>
                <p:nvPr/>
              </p:nvCxnSpPr>
              <p:spPr bwMode="auto">
                <a:xfrm flipH="1">
                  <a:off x="4239" y="1557"/>
                  <a:ext cx="411" cy="0"/>
                </a:xfrm>
                <a:prstGeom prst="straightConnector1">
                  <a:avLst/>
                </a:prstGeom>
                <a:noFill/>
                <a:ln w="38100">
                  <a:solidFill>
                    <a:srgbClr val="000000"/>
                  </a:solidFill>
                  <a:round/>
                  <a:headEnd/>
                  <a:tailEnd/>
                </a:ln>
              </p:spPr>
            </p:cxnSp>
            <p:cxnSp>
              <p:nvCxnSpPr>
                <p:cNvPr id="45062" name="AutoShape 6"/>
                <p:cNvCxnSpPr>
                  <a:cxnSpLocks noChangeShapeType="1"/>
                </p:cNvCxnSpPr>
                <p:nvPr/>
              </p:nvCxnSpPr>
              <p:spPr bwMode="auto">
                <a:xfrm flipH="1">
                  <a:off x="3286" y="2440"/>
                  <a:ext cx="858" cy="0"/>
                </a:xfrm>
                <a:prstGeom prst="straightConnector1">
                  <a:avLst/>
                </a:prstGeom>
                <a:noFill/>
                <a:ln w="38100">
                  <a:solidFill>
                    <a:srgbClr val="000000"/>
                  </a:solidFill>
                  <a:round/>
                  <a:headEnd/>
                  <a:tailEnd/>
                </a:ln>
              </p:spPr>
            </p:cxnSp>
          </p:grpSp>
          <p:pic>
            <p:nvPicPr>
              <p:cNvPr id="10" name="Picture 9" descr="C:\Users\Louise\Desktop\Flame 1.jpg"/>
              <p:cNvPicPr/>
              <p:nvPr/>
            </p:nvPicPr>
            <p:blipFill>
              <a:blip r:embed="rId3" cstate="print"/>
              <a:srcRect b="1538"/>
              <a:stretch>
                <a:fillRect/>
              </a:stretch>
            </p:blipFill>
            <p:spPr bwMode="auto">
              <a:xfrm>
                <a:off x="2668685" y="1499959"/>
                <a:ext cx="247131" cy="488881"/>
              </a:xfrm>
              <a:prstGeom prst="rect">
                <a:avLst/>
              </a:prstGeom>
              <a:noFill/>
              <a:ln w="9525">
                <a:noFill/>
                <a:miter lim="800000"/>
                <a:headEnd/>
                <a:tailEnd/>
              </a:ln>
            </p:spPr>
          </p:pic>
        </p:grpSp>
        <p:pic>
          <p:nvPicPr>
            <p:cNvPr id="40" name="Picture 39" descr="C:\Users\Louise\Desktop\Flame 1.jpg"/>
            <p:cNvPicPr/>
            <p:nvPr/>
          </p:nvPicPr>
          <p:blipFill>
            <a:blip r:embed="rId4" cstate="print">
              <a:clrChange>
                <a:clrFrom>
                  <a:srgbClr val="FFFFFF"/>
                </a:clrFrom>
                <a:clrTo>
                  <a:srgbClr val="FFFFFF">
                    <a:alpha val="0"/>
                  </a:srgbClr>
                </a:clrTo>
              </a:clrChange>
            </a:blip>
            <a:stretch>
              <a:fillRect/>
            </a:stretch>
          </p:blipFill>
          <p:spPr bwMode="auto">
            <a:xfrm flipH="1">
              <a:off x="4886216" y="3433567"/>
              <a:ext cx="621887" cy="1096849"/>
            </a:xfrm>
            <a:prstGeom prst="rect">
              <a:avLst/>
            </a:prstGeom>
            <a:noFill/>
            <a:ln w="9525">
              <a:noFill/>
              <a:miter lim="800000"/>
              <a:headEnd/>
              <a:tailEnd/>
            </a:ln>
          </p:spPr>
        </p:pic>
        <p:pic>
          <p:nvPicPr>
            <p:cNvPr id="43" name="Picture 42" descr="C:\Users\Louise\Desktop\Lamp.jpg"/>
            <p:cNvPicPr/>
            <p:nvPr/>
          </p:nvPicPr>
          <p:blipFill>
            <a:blip r:embed="rId2" cstate="print">
              <a:clrChange>
                <a:clrFrom>
                  <a:srgbClr val="FFFFFF"/>
                </a:clrFrom>
                <a:clrTo>
                  <a:srgbClr val="FFFFFF">
                    <a:alpha val="0"/>
                  </a:srgbClr>
                </a:clrTo>
              </a:clrChange>
            </a:blip>
            <a:srcRect/>
            <a:stretch>
              <a:fillRect/>
            </a:stretch>
          </p:blipFill>
          <p:spPr bwMode="auto">
            <a:xfrm>
              <a:off x="1763688" y="5848701"/>
              <a:ext cx="3863643" cy="3228522"/>
            </a:xfrm>
            <a:prstGeom prst="rect">
              <a:avLst/>
            </a:prstGeom>
            <a:noFill/>
            <a:ln w="9525">
              <a:noFill/>
              <a:miter lim="800000"/>
              <a:headEnd/>
              <a:tailEnd/>
            </a:ln>
          </p:spPr>
        </p:pic>
        <p:pic>
          <p:nvPicPr>
            <p:cNvPr id="44" name="Picture 43" descr="C:\Users\Louise\Desktop\Flame 1.jpg"/>
            <p:cNvPicPr/>
            <p:nvPr/>
          </p:nvPicPr>
          <p:blipFill>
            <a:blip r:embed="rId5" cstate="print">
              <a:clrChange>
                <a:clrFrom>
                  <a:srgbClr val="FFFFFF"/>
                </a:clrFrom>
                <a:clrTo>
                  <a:srgbClr val="FFFFFF">
                    <a:alpha val="0"/>
                  </a:srgbClr>
                </a:clrTo>
              </a:clrChange>
            </a:blip>
            <a:stretch>
              <a:fillRect/>
            </a:stretch>
          </p:blipFill>
          <p:spPr bwMode="auto">
            <a:xfrm>
              <a:off x="5004049" y="6501373"/>
              <a:ext cx="188310" cy="513096"/>
            </a:xfrm>
            <a:prstGeom prst="rect">
              <a:avLst/>
            </a:prstGeom>
            <a:noFill/>
            <a:ln w="9525">
              <a:noFill/>
              <a:miter lim="800000"/>
              <a:headEnd/>
              <a:tailEnd/>
            </a:ln>
          </p:spPr>
        </p:pic>
      </p:grpSp>
      <p:sp>
        <p:nvSpPr>
          <p:cNvPr id="46" name="TextBox 45"/>
          <p:cNvSpPr txBox="1"/>
          <p:nvPr/>
        </p:nvSpPr>
        <p:spPr>
          <a:xfrm>
            <a:off x="5004048" y="1405220"/>
            <a:ext cx="3600400" cy="4832092"/>
          </a:xfrm>
          <a:prstGeom prst="rect">
            <a:avLst/>
          </a:prstGeom>
          <a:noFill/>
        </p:spPr>
        <p:txBody>
          <a:bodyPr wrap="square" rtlCol="0">
            <a:spAutoFit/>
          </a:bodyPr>
          <a:lstStyle/>
          <a:p>
            <a:pPr marL="514350" indent="-514350">
              <a:buAutoNum type="arabicPeriod"/>
            </a:pPr>
            <a:r>
              <a:rPr lang="en-GB" sz="2800" b="1" dirty="0" smtClean="0">
                <a:latin typeface="+mj-lt"/>
              </a:rPr>
              <a:t>Before Stress</a:t>
            </a: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r>
              <a:rPr lang="en-GB" sz="2800" b="1" dirty="0" smtClean="0">
                <a:latin typeface="+mj-lt"/>
              </a:rPr>
              <a:t>During Stress</a:t>
            </a: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endParaRPr lang="en-GB" sz="2800" b="1" dirty="0" smtClean="0">
              <a:latin typeface="+mj-lt"/>
            </a:endParaRPr>
          </a:p>
          <a:p>
            <a:pPr marL="514350" indent="-514350">
              <a:buAutoNum type="arabicPeriod"/>
            </a:pPr>
            <a:r>
              <a:rPr lang="en-GB" sz="2800" b="1" dirty="0" smtClean="0">
                <a:latin typeface="+mj-lt"/>
              </a:rPr>
              <a:t>After Stress</a:t>
            </a:r>
            <a:endParaRPr lang="en-GB" sz="2800" b="1" dirty="0">
              <a:latin typeface="+mj-l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Stress According to Tibb</a:t>
            </a:r>
            <a:endParaRPr lang="en-GB" dirty="0"/>
          </a:p>
        </p:txBody>
      </p:sp>
      <p:sp>
        <p:nvSpPr>
          <p:cNvPr id="3" name="Content Placeholder 2"/>
          <p:cNvSpPr>
            <a:spLocks noGrp="1"/>
          </p:cNvSpPr>
          <p:nvPr>
            <p:ph idx="1"/>
          </p:nvPr>
        </p:nvSpPr>
        <p:spPr/>
        <p:txBody>
          <a:bodyPr>
            <a:normAutofit fontScale="92500" lnSpcReduction="20000"/>
          </a:bodyPr>
          <a:lstStyle/>
          <a:p>
            <a:pPr marL="624078" indent="-514350">
              <a:buFont typeface="+mj-lt"/>
              <a:buAutoNum type="arabicPeriod"/>
            </a:pPr>
            <a:r>
              <a:rPr lang="en-GB" dirty="0" smtClean="0"/>
              <a:t>Human life and health is compared to an oil lamp that comprises of Innate Heat (the flame of life) and Radical Moisture (the oil that feeds the flame).</a:t>
            </a:r>
          </a:p>
          <a:p>
            <a:pPr marL="624078" indent="-514350">
              <a:buFont typeface="+mj-lt"/>
              <a:buAutoNum type="arabicPeriod"/>
            </a:pPr>
            <a:r>
              <a:rPr lang="en-GB" dirty="0" smtClean="0"/>
              <a:t>Preservation of these two factors are the necessary components to health.</a:t>
            </a:r>
          </a:p>
          <a:p>
            <a:pPr marL="624078" indent="-514350">
              <a:buFont typeface="+mj-lt"/>
              <a:buAutoNum type="arabicPeriod"/>
            </a:pPr>
            <a:r>
              <a:rPr lang="en-GB" dirty="0" smtClean="0"/>
              <a:t>In a constantly stressful lifestyle, the person is ‘burning the candle at both ends’ and excess ‘oil’  is used up too rapidly.</a:t>
            </a:r>
          </a:p>
          <a:p>
            <a:pPr marL="624078" indent="-514350">
              <a:buFont typeface="+mj-lt"/>
              <a:buAutoNum type="arabicPeriod"/>
            </a:pPr>
            <a:r>
              <a:rPr lang="en-GB" dirty="0" smtClean="0"/>
              <a:t>This can be manifest outwardly or the individual can ‘burn on the inside’.</a:t>
            </a:r>
          </a:p>
          <a:p>
            <a:pPr marL="624078" indent="-514350">
              <a:buFont typeface="+mj-lt"/>
              <a:buAutoNum type="arabicPeriod"/>
            </a:pPr>
            <a:r>
              <a:rPr lang="en-GB" dirty="0" smtClean="0"/>
              <a:t>After a period of stress, a lot of ‘oil’ has been used up thus the ‘flame of life’ dwindles.</a:t>
            </a:r>
            <a:endParaRPr lang="en-GB"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0192"/>
            <a:ext cx="9144000" cy="2477616"/>
          </a:xfrm>
        </p:spPr>
        <p:txBody>
          <a:bodyPr>
            <a:noAutofit/>
          </a:bodyPr>
          <a:lstStyle/>
          <a:p>
            <a:pPr algn="ctr"/>
            <a:r>
              <a:rPr lang="en-GB" dirty="0" smtClean="0"/>
              <a:t>Stress and the Liver</a:t>
            </a:r>
            <a:endParaRPr lang="en-GB"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the Liver</a:t>
            </a:r>
            <a:endParaRPr lang="en-GB" dirty="0"/>
          </a:p>
        </p:txBody>
      </p:sp>
      <p:sp>
        <p:nvSpPr>
          <p:cNvPr id="3" name="Content Placeholder 2"/>
          <p:cNvSpPr>
            <a:spLocks noGrp="1"/>
          </p:cNvSpPr>
          <p:nvPr>
            <p:ph idx="1"/>
          </p:nvPr>
        </p:nvSpPr>
        <p:spPr/>
        <p:txBody>
          <a:bodyPr>
            <a:normAutofit lnSpcReduction="10000"/>
          </a:bodyPr>
          <a:lstStyle/>
          <a:p>
            <a:r>
              <a:rPr lang="en-GB" dirty="0" smtClean="0"/>
              <a:t>One of the primary and main organs of the body.</a:t>
            </a:r>
          </a:p>
          <a:p>
            <a:r>
              <a:rPr lang="en-GB" dirty="0" smtClean="0"/>
              <a:t>Called ‘the general of the army’ in TCM.</a:t>
            </a:r>
          </a:p>
          <a:p>
            <a:endParaRPr lang="en-GB" dirty="0" smtClean="0"/>
          </a:p>
          <a:p>
            <a:pPr>
              <a:buNone/>
            </a:pPr>
            <a:r>
              <a:rPr lang="en-GB" dirty="0" smtClean="0"/>
              <a:t>Functions:</a:t>
            </a:r>
          </a:p>
          <a:p>
            <a:r>
              <a:rPr lang="en-GB" dirty="0" smtClean="0"/>
              <a:t>Detoxification.</a:t>
            </a:r>
          </a:p>
          <a:p>
            <a:r>
              <a:rPr lang="en-GB" dirty="0" smtClean="0"/>
              <a:t>Enzymes and digestive juices.</a:t>
            </a:r>
          </a:p>
          <a:p>
            <a:r>
              <a:rPr lang="en-GB" dirty="0" smtClean="0"/>
              <a:t>Hormone and protein production.</a:t>
            </a:r>
          </a:p>
          <a:p>
            <a:r>
              <a:rPr lang="en-GB" dirty="0" smtClean="0"/>
              <a:t>Blood sugar storage.</a:t>
            </a:r>
          </a:p>
          <a:p>
            <a:r>
              <a:rPr lang="en-GB" dirty="0" smtClean="0"/>
              <a:t>Immune cell activation.</a:t>
            </a:r>
          </a:p>
          <a:p>
            <a:r>
              <a:rPr lang="en-GB" dirty="0" smtClean="0"/>
              <a:t>Storage of vitamins and iron.</a:t>
            </a:r>
            <a:endParaRPr lang="en-GB"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908720"/>
            <a:ext cx="3456384" cy="1440160"/>
          </a:xfrm>
        </p:spPr>
        <p:txBody>
          <a:bodyPr numCol="1">
            <a:noAutofit/>
          </a:bodyPr>
          <a:lstStyle/>
          <a:p>
            <a:pPr algn="ctr">
              <a:lnSpc>
                <a:spcPct val="115000"/>
              </a:lnSpc>
              <a:spcAft>
                <a:spcPts val="1000"/>
              </a:spcAft>
              <a:buNone/>
            </a:pPr>
            <a:r>
              <a:rPr lang="en-GB" sz="2000" b="1" dirty="0" smtClean="0">
                <a:ea typeface="Calibri"/>
                <a:cs typeface="Times New Roman"/>
              </a:rPr>
              <a:t>Hakim M. Salim Khan</a:t>
            </a:r>
          </a:p>
          <a:p>
            <a:pPr algn="ctr">
              <a:lnSpc>
                <a:spcPct val="115000"/>
              </a:lnSpc>
              <a:spcAft>
                <a:spcPts val="1000"/>
              </a:spcAft>
              <a:buNone/>
            </a:pPr>
            <a:r>
              <a:rPr lang="en-GB" sz="2000" dirty="0" smtClean="0">
                <a:ea typeface="Calibri"/>
                <a:cs typeface="Times New Roman"/>
              </a:rPr>
              <a:t>M.D.(M.A) M.H. D.O.</a:t>
            </a:r>
          </a:p>
          <a:p>
            <a:pPr algn="ctr">
              <a:lnSpc>
                <a:spcPct val="115000"/>
              </a:lnSpc>
              <a:spcAft>
                <a:spcPts val="1000"/>
              </a:spcAft>
              <a:buNone/>
            </a:pPr>
            <a:r>
              <a:rPr lang="en-GB" sz="2000" b="1" dirty="0" smtClean="0">
                <a:solidFill>
                  <a:srgbClr val="008080"/>
                </a:solidFill>
                <a:latin typeface="Georgia"/>
                <a:ea typeface="Calibri"/>
                <a:cs typeface="Times New Roman"/>
              </a:rPr>
              <a:t>Founder and Principal</a:t>
            </a:r>
            <a:endParaRPr lang="en-GB" sz="2000" dirty="0" smtClean="0">
              <a:latin typeface="Calibri"/>
              <a:ea typeface="Calibri"/>
              <a:cs typeface="Times New Roman"/>
            </a:endParaRPr>
          </a:p>
          <a:p>
            <a:pPr algn="ctr">
              <a:lnSpc>
                <a:spcPct val="115000"/>
              </a:lnSpc>
              <a:spcAft>
                <a:spcPts val="1000"/>
              </a:spcAft>
              <a:buNone/>
            </a:pPr>
            <a:endParaRPr lang="en-GB" sz="2000" dirty="0" smtClean="0">
              <a:latin typeface="Calibri"/>
              <a:ea typeface="Calibri"/>
              <a:cs typeface="Times New Roman"/>
            </a:endParaRPr>
          </a:p>
          <a:p>
            <a:pPr algn="ctr">
              <a:lnSpc>
                <a:spcPct val="115000"/>
              </a:lnSpc>
              <a:spcAft>
                <a:spcPts val="1000"/>
              </a:spcAft>
              <a:buNone/>
            </a:pPr>
            <a:r>
              <a:rPr lang="en-GB" sz="1800" dirty="0" smtClean="0">
                <a:ea typeface="Calibri"/>
                <a:cs typeface="Times New Roman"/>
              </a:rPr>
              <a:t> </a:t>
            </a:r>
            <a:endParaRPr lang="en-GB" sz="1800" dirty="0" smtClean="0">
              <a:latin typeface="Calibri"/>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buNone/>
            </a:pPr>
            <a:endParaRPr lang="en-GB" sz="1800" dirty="0"/>
          </a:p>
        </p:txBody>
      </p:sp>
      <p:sp>
        <p:nvSpPr>
          <p:cNvPr id="4" name="TextBox 3"/>
          <p:cNvSpPr txBox="1"/>
          <p:nvPr/>
        </p:nvSpPr>
        <p:spPr>
          <a:xfrm>
            <a:off x="-54260" y="4859301"/>
            <a:ext cx="9252520" cy="1017971"/>
          </a:xfrm>
          <a:prstGeom prst="rect">
            <a:avLst/>
          </a:prstGeom>
          <a:noFill/>
        </p:spPr>
        <p:txBody>
          <a:bodyPr wrap="square" numCol="3" rtlCol="0">
            <a:spAutoFit/>
          </a:bodyPr>
          <a:lstStyle/>
          <a:p>
            <a:pPr algn="ctr">
              <a:lnSpc>
                <a:spcPct val="115000"/>
              </a:lnSpc>
              <a:spcAft>
                <a:spcPts val="1000"/>
              </a:spcAft>
              <a:buNone/>
            </a:pPr>
            <a:r>
              <a:rPr lang="en-GB" sz="2000" b="1" dirty="0" smtClean="0">
                <a:solidFill>
                  <a:srgbClr val="008080"/>
                </a:solidFill>
                <a:latin typeface="Georgia"/>
                <a:ea typeface="Calibri"/>
                <a:cs typeface="Times New Roman"/>
              </a:rPr>
              <a:t>Telephone</a:t>
            </a:r>
            <a:endParaRPr lang="en-GB" sz="2000" dirty="0" smtClean="0">
              <a:latin typeface="Calibri"/>
              <a:ea typeface="Calibri"/>
              <a:cs typeface="Times New Roman"/>
            </a:endParaRPr>
          </a:p>
          <a:p>
            <a:pPr algn="ctr">
              <a:lnSpc>
                <a:spcPct val="115000"/>
              </a:lnSpc>
              <a:spcAft>
                <a:spcPts val="1000"/>
              </a:spcAft>
              <a:buNone/>
            </a:pPr>
            <a:r>
              <a:rPr lang="en-GB" sz="2000" dirty="0" smtClean="0">
                <a:ea typeface="Calibri"/>
                <a:cs typeface="Times New Roman"/>
              </a:rPr>
              <a:t>(+44) (0)116 273 86 14</a:t>
            </a:r>
          </a:p>
          <a:p>
            <a:pPr algn="ctr">
              <a:lnSpc>
                <a:spcPct val="115000"/>
              </a:lnSpc>
              <a:spcAft>
                <a:spcPts val="1000"/>
              </a:spcAft>
              <a:buNone/>
            </a:pPr>
            <a:r>
              <a:rPr lang="en-GB" sz="2000" b="1" dirty="0" smtClean="0">
                <a:solidFill>
                  <a:srgbClr val="008080"/>
                </a:solidFill>
                <a:latin typeface="Georgia"/>
                <a:ea typeface="Calibri"/>
                <a:cs typeface="Times New Roman"/>
              </a:rPr>
              <a:t>E-mail</a:t>
            </a:r>
            <a:endParaRPr lang="en-GB" sz="2000" dirty="0" smtClean="0">
              <a:latin typeface="Calibri"/>
              <a:ea typeface="Calibri"/>
              <a:cs typeface="Times New Roman"/>
            </a:endParaRPr>
          </a:p>
          <a:p>
            <a:pPr algn="ctr">
              <a:lnSpc>
                <a:spcPct val="115000"/>
              </a:lnSpc>
              <a:spcAft>
                <a:spcPts val="1000"/>
              </a:spcAft>
              <a:buNone/>
            </a:pPr>
            <a:r>
              <a:rPr lang="en-GB" sz="2000" dirty="0" smtClean="0">
                <a:ea typeface="Calibri"/>
                <a:cs typeface="Times New Roman"/>
              </a:rPr>
              <a:t>admissions@CoMHA.org.uk</a:t>
            </a:r>
            <a:endParaRPr lang="en-GB" sz="2000" dirty="0" smtClean="0">
              <a:latin typeface="Calibri"/>
              <a:ea typeface="Calibri"/>
              <a:cs typeface="Times New Roman"/>
            </a:endParaRPr>
          </a:p>
          <a:p>
            <a:pPr algn="ctr">
              <a:lnSpc>
                <a:spcPct val="115000"/>
              </a:lnSpc>
              <a:spcAft>
                <a:spcPts val="1000"/>
              </a:spcAft>
              <a:buNone/>
            </a:pPr>
            <a:r>
              <a:rPr lang="en-GB" sz="2000" b="1" dirty="0" smtClean="0">
                <a:solidFill>
                  <a:srgbClr val="008080"/>
                </a:solidFill>
                <a:latin typeface="Georgia"/>
                <a:ea typeface="Calibri"/>
                <a:cs typeface="Times New Roman"/>
              </a:rPr>
              <a:t>Website</a:t>
            </a:r>
            <a:endParaRPr lang="en-GB" sz="2000" dirty="0" smtClean="0">
              <a:latin typeface="Calibri"/>
              <a:ea typeface="Calibri"/>
              <a:cs typeface="Times New Roman"/>
            </a:endParaRPr>
          </a:p>
          <a:p>
            <a:pPr algn="ctr">
              <a:lnSpc>
                <a:spcPct val="115000"/>
              </a:lnSpc>
              <a:spcAft>
                <a:spcPts val="1000"/>
              </a:spcAft>
              <a:buNone/>
            </a:pPr>
            <a:r>
              <a:rPr lang="en-GB" sz="2000" dirty="0" smtClean="0">
                <a:ea typeface="Calibri"/>
                <a:cs typeface="Times New Roman"/>
              </a:rPr>
              <a:t>www.CoMHA.org.uk</a:t>
            </a:r>
            <a:endParaRPr lang="en-GB" sz="2000" dirty="0" smtClean="0">
              <a:latin typeface="Calibri"/>
              <a:ea typeface="Calibri"/>
              <a:cs typeface="Times New Roman"/>
            </a:endParaRPr>
          </a:p>
        </p:txBody>
      </p:sp>
      <p:sp>
        <p:nvSpPr>
          <p:cNvPr id="7" name="TextBox 6"/>
          <p:cNvSpPr txBox="1"/>
          <p:nvPr/>
        </p:nvSpPr>
        <p:spPr>
          <a:xfrm>
            <a:off x="107504" y="-171400"/>
            <a:ext cx="3672408" cy="456343"/>
          </a:xfrm>
          <a:prstGeom prst="rect">
            <a:avLst/>
          </a:prstGeom>
          <a:noFill/>
        </p:spPr>
        <p:txBody>
          <a:bodyPr wrap="square" rtlCol="0">
            <a:spAutoFit/>
          </a:bodyPr>
          <a:lstStyle/>
          <a:p>
            <a:pPr>
              <a:lnSpc>
                <a:spcPct val="200000"/>
              </a:lnSpc>
            </a:pPr>
            <a:r>
              <a:rPr lang="en-GB" sz="1400" dirty="0" smtClean="0">
                <a:solidFill>
                  <a:schemeClr val="bg1"/>
                </a:solidFill>
              </a:rPr>
              <a:t>College of Medicine and Healing Arts 2016</a:t>
            </a:r>
            <a:endParaRPr lang="en-GB" sz="1400" dirty="0">
              <a:solidFill>
                <a:schemeClr val="bg1"/>
              </a:solidFill>
            </a:endParaRPr>
          </a:p>
        </p:txBody>
      </p:sp>
      <p:pic>
        <p:nvPicPr>
          <p:cNvPr id="1026" name="Picture 2" descr="F:\New CoMHA Work 2016\Pictures\CoMHA Title Letterhead.jpg"/>
          <p:cNvPicPr>
            <a:picLocks noChangeAspect="1" noChangeArrowheads="1"/>
          </p:cNvPicPr>
          <p:nvPr/>
        </p:nvPicPr>
        <p:blipFill>
          <a:blip r:embed="rId2" cstate="print"/>
          <a:srcRect r="4792" b="3089"/>
          <a:stretch>
            <a:fillRect/>
          </a:stretch>
        </p:blipFill>
        <p:spPr bwMode="auto">
          <a:xfrm>
            <a:off x="0" y="2695545"/>
            <a:ext cx="9144000" cy="1669559"/>
          </a:xfrm>
          <a:prstGeom prst="rect">
            <a:avLst/>
          </a:prstGeom>
          <a:noFill/>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of Liver Imbalance</a:t>
            </a:r>
            <a:endParaRPr lang="en-GB" dirty="0"/>
          </a:p>
        </p:txBody>
      </p:sp>
      <p:sp>
        <p:nvSpPr>
          <p:cNvPr id="3" name="Content Placeholder 2"/>
          <p:cNvSpPr>
            <a:spLocks noGrp="1"/>
          </p:cNvSpPr>
          <p:nvPr>
            <p:ph idx="1"/>
          </p:nvPr>
        </p:nvSpPr>
        <p:spPr/>
        <p:txBody>
          <a:bodyPr/>
          <a:lstStyle/>
          <a:p>
            <a:r>
              <a:rPr lang="en-GB" dirty="0" smtClean="0"/>
              <a:t>Gas, bloating and constipation.</a:t>
            </a:r>
          </a:p>
          <a:p>
            <a:r>
              <a:rPr lang="en-GB" dirty="0" smtClean="0"/>
              <a:t>Haemorrhoids.</a:t>
            </a:r>
          </a:p>
          <a:p>
            <a:r>
              <a:rPr lang="en-GB" dirty="0" smtClean="0"/>
              <a:t>PMS, breast tenderness for ladies.</a:t>
            </a:r>
          </a:p>
          <a:p>
            <a:r>
              <a:rPr lang="en-GB" dirty="0" smtClean="0"/>
              <a:t>Irritability.</a:t>
            </a:r>
          </a:p>
          <a:p>
            <a:r>
              <a:rPr lang="en-GB" dirty="0" smtClean="0"/>
              <a:t>Insomnia (1am – 3am).</a:t>
            </a:r>
          </a:p>
          <a:p>
            <a:r>
              <a:rPr lang="en-GB" dirty="0" smtClean="0"/>
              <a:t>Irregular stools.</a:t>
            </a:r>
          </a:p>
          <a:p>
            <a:r>
              <a:rPr lang="en-GB" dirty="0" smtClean="0"/>
              <a:t>Poor fat digestion.</a:t>
            </a:r>
          </a:p>
          <a:p>
            <a:endParaRPr lang="en-GB"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Toxicity and the Liver</a:t>
            </a:r>
            <a:endParaRPr lang="en-GB" dirty="0"/>
          </a:p>
        </p:txBody>
      </p:sp>
      <p:sp>
        <p:nvSpPr>
          <p:cNvPr id="3" name="Content Placeholder 2"/>
          <p:cNvSpPr>
            <a:spLocks noGrp="1"/>
          </p:cNvSpPr>
          <p:nvPr>
            <p:ph idx="1"/>
          </p:nvPr>
        </p:nvSpPr>
        <p:spPr/>
        <p:txBody>
          <a:bodyPr/>
          <a:lstStyle/>
          <a:p>
            <a:r>
              <a:rPr lang="en-GB" dirty="0" smtClean="0"/>
              <a:t>A sluggish liver means less </a:t>
            </a:r>
            <a:r>
              <a:rPr lang="en-GB" b="1" dirty="0" smtClean="0"/>
              <a:t>detoxification</a:t>
            </a:r>
            <a:r>
              <a:rPr lang="en-GB" dirty="0" smtClean="0"/>
              <a:t>.</a:t>
            </a:r>
          </a:p>
          <a:p>
            <a:r>
              <a:rPr lang="en-GB" dirty="0" smtClean="0"/>
              <a:t>More </a:t>
            </a:r>
            <a:r>
              <a:rPr lang="en-GB" b="1" dirty="0" smtClean="0"/>
              <a:t>toxins</a:t>
            </a:r>
            <a:r>
              <a:rPr lang="en-GB" dirty="0" smtClean="0"/>
              <a:t> in the body means more </a:t>
            </a:r>
            <a:r>
              <a:rPr lang="en-GB" b="1" dirty="0" smtClean="0"/>
              <a:t>inflammation</a:t>
            </a:r>
            <a:r>
              <a:rPr lang="en-GB" dirty="0" smtClean="0"/>
              <a:t>.</a:t>
            </a:r>
          </a:p>
          <a:p>
            <a:r>
              <a:rPr lang="en-GB" b="1" dirty="0" smtClean="0"/>
              <a:t>Inflammation </a:t>
            </a:r>
            <a:r>
              <a:rPr lang="en-GB" dirty="0" smtClean="0"/>
              <a:t>stresses the </a:t>
            </a:r>
            <a:r>
              <a:rPr lang="en-GB" b="1" dirty="0" smtClean="0"/>
              <a:t>adrenal glands </a:t>
            </a:r>
            <a:r>
              <a:rPr lang="en-GB" dirty="0" smtClean="0"/>
              <a:t>to make </a:t>
            </a:r>
            <a:r>
              <a:rPr lang="en-GB" b="1" dirty="0" smtClean="0"/>
              <a:t>cortisol</a:t>
            </a:r>
            <a:r>
              <a:rPr lang="en-GB" dirty="0" smtClean="0"/>
              <a:t>.</a:t>
            </a:r>
          </a:p>
          <a:p>
            <a:r>
              <a:rPr lang="en-GB" b="1" dirty="0" smtClean="0"/>
              <a:t>Adrenal glands</a:t>
            </a:r>
            <a:r>
              <a:rPr lang="en-GB" dirty="0" smtClean="0"/>
              <a:t> eventually </a:t>
            </a:r>
            <a:r>
              <a:rPr lang="en-GB" b="1" dirty="0" smtClean="0"/>
              <a:t>burn out</a:t>
            </a:r>
            <a:r>
              <a:rPr lang="en-GB" dirty="0" smtClean="0"/>
              <a:t> causing </a:t>
            </a:r>
            <a:r>
              <a:rPr lang="en-GB" b="1" dirty="0" smtClean="0"/>
              <a:t>anxiety</a:t>
            </a:r>
            <a:r>
              <a:rPr lang="en-GB" dirty="0" smtClean="0"/>
              <a:t> and </a:t>
            </a:r>
            <a:r>
              <a:rPr lang="en-GB" b="1" dirty="0" smtClean="0"/>
              <a:t>depression</a:t>
            </a:r>
            <a:r>
              <a:rPr lang="en-GB" dirty="0" smtClean="0"/>
              <a:t>.</a:t>
            </a:r>
            <a:endParaRPr lang="en-GB"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Stress, Lactic Acid and the Liver</a:t>
            </a:r>
            <a:endParaRPr lang="en-GB" dirty="0"/>
          </a:p>
        </p:txBody>
      </p:sp>
      <p:sp>
        <p:nvSpPr>
          <p:cNvPr id="3" name="Content Placeholder 2"/>
          <p:cNvSpPr>
            <a:spLocks noGrp="1"/>
          </p:cNvSpPr>
          <p:nvPr>
            <p:ph idx="1"/>
          </p:nvPr>
        </p:nvSpPr>
        <p:spPr>
          <a:xfrm>
            <a:off x="457200" y="2249424"/>
            <a:ext cx="8363272" cy="4325112"/>
          </a:xfrm>
        </p:spPr>
        <p:txBody>
          <a:bodyPr/>
          <a:lstStyle/>
          <a:p>
            <a:r>
              <a:rPr lang="en-GB" b="1" dirty="0" smtClean="0"/>
              <a:t>Lactic acid </a:t>
            </a:r>
            <a:r>
              <a:rPr lang="en-GB" dirty="0" smtClean="0"/>
              <a:t>is produced more during </a:t>
            </a:r>
            <a:r>
              <a:rPr lang="en-GB" b="1" dirty="0" smtClean="0"/>
              <a:t>stress</a:t>
            </a:r>
            <a:r>
              <a:rPr lang="en-GB" dirty="0" smtClean="0"/>
              <a:t>.</a:t>
            </a:r>
          </a:p>
          <a:p>
            <a:r>
              <a:rPr lang="en-GB" dirty="0" smtClean="0"/>
              <a:t>This is usually processed by the liver into glucose.</a:t>
            </a:r>
          </a:p>
          <a:p>
            <a:r>
              <a:rPr lang="en-GB" b="1" dirty="0" smtClean="0"/>
              <a:t>Sluggish liver </a:t>
            </a:r>
            <a:r>
              <a:rPr lang="en-GB" dirty="0" smtClean="0"/>
              <a:t>means less </a:t>
            </a:r>
            <a:r>
              <a:rPr lang="en-GB" b="1" dirty="0" smtClean="0"/>
              <a:t>lactic acid</a:t>
            </a:r>
            <a:r>
              <a:rPr lang="en-GB" dirty="0" smtClean="0"/>
              <a:t> cleaned up.</a:t>
            </a:r>
          </a:p>
          <a:p>
            <a:r>
              <a:rPr lang="en-GB" dirty="0" smtClean="0"/>
              <a:t>Higher </a:t>
            </a:r>
            <a:r>
              <a:rPr lang="en-GB" b="1" dirty="0" smtClean="0"/>
              <a:t>lactic acid </a:t>
            </a:r>
            <a:r>
              <a:rPr lang="en-GB" dirty="0" smtClean="0"/>
              <a:t>levels increase levels of </a:t>
            </a:r>
            <a:r>
              <a:rPr lang="en-GB" b="1" dirty="0" smtClean="0"/>
              <a:t>anxiety</a:t>
            </a:r>
            <a:r>
              <a:rPr lang="en-GB" dirty="0" smtClean="0"/>
              <a:t>.</a:t>
            </a:r>
          </a:p>
          <a:p>
            <a:r>
              <a:rPr lang="en-GB" b="1" dirty="0" smtClean="0"/>
              <a:t>Sugar, alcohol and caffeine </a:t>
            </a:r>
            <a:r>
              <a:rPr lang="en-GB" dirty="0" smtClean="0"/>
              <a:t>increase </a:t>
            </a:r>
            <a:r>
              <a:rPr lang="en-GB" b="1" dirty="0" smtClean="0"/>
              <a:t>lactic acid </a:t>
            </a:r>
            <a:r>
              <a:rPr lang="en-GB" dirty="0" smtClean="0"/>
              <a:t>levels.</a:t>
            </a:r>
          </a:p>
          <a:p>
            <a:r>
              <a:rPr lang="en-GB" dirty="0" smtClean="0"/>
              <a:t>So </a:t>
            </a:r>
            <a:r>
              <a:rPr lang="en-GB" b="1" dirty="0" smtClean="0"/>
              <a:t>sluggish liver </a:t>
            </a:r>
            <a:r>
              <a:rPr lang="en-GB" dirty="0" smtClean="0"/>
              <a:t>contributes to </a:t>
            </a:r>
            <a:r>
              <a:rPr lang="en-GB" b="1" dirty="0" smtClean="0"/>
              <a:t>anxiety</a:t>
            </a:r>
            <a:r>
              <a:rPr lang="en-GB" dirty="0" smtClean="0"/>
              <a:t>.</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588" y="1280949"/>
            <a:ext cx="7416824" cy="5262979"/>
          </a:xfrm>
          <a:prstGeom prst="rect">
            <a:avLst/>
          </a:prstGeom>
          <a:noFill/>
        </p:spPr>
        <p:txBody>
          <a:bodyPr wrap="square" rtlCol="0">
            <a:spAutoFit/>
          </a:bodyPr>
          <a:lstStyle/>
          <a:p>
            <a:pPr algn="ctr"/>
            <a:r>
              <a:rPr lang="en-GB" sz="2400" dirty="0" smtClean="0">
                <a:solidFill>
                  <a:schemeClr val="tx2"/>
                </a:solidFill>
              </a:rPr>
              <a:t>“They [Chinese] say that although the heart stores the spirit, it is the liver that can unbalance the spirit.</a:t>
            </a:r>
          </a:p>
          <a:p>
            <a:pPr algn="ctr"/>
            <a:endParaRPr lang="en-GB" sz="2400" b="1" dirty="0" smtClean="0">
              <a:solidFill>
                <a:schemeClr val="tx2"/>
              </a:solidFill>
            </a:endParaRPr>
          </a:p>
          <a:p>
            <a:pPr algn="ctr"/>
            <a:r>
              <a:rPr lang="en-GB" sz="2400" b="1" dirty="0" smtClean="0">
                <a:solidFill>
                  <a:schemeClr val="tx2"/>
                </a:solidFill>
              </a:rPr>
              <a:t>This can work both ways so that emotional stress can impair the functions of the liver, and disharmony in the liver can have adverse effects upon the emotional state</a:t>
            </a:r>
            <a:r>
              <a:rPr lang="en-GB" sz="2400" dirty="0" smtClean="0">
                <a:solidFill>
                  <a:schemeClr val="tx2"/>
                </a:solidFill>
              </a:rPr>
              <a:t>.</a:t>
            </a:r>
          </a:p>
          <a:p>
            <a:pPr algn="ctr"/>
            <a:endParaRPr lang="en-GB" sz="2400" dirty="0" smtClean="0">
              <a:solidFill>
                <a:schemeClr val="tx2"/>
              </a:solidFill>
            </a:endParaRPr>
          </a:p>
          <a:p>
            <a:pPr algn="ctr"/>
            <a:r>
              <a:rPr lang="en-GB" sz="2400" dirty="0" smtClean="0">
                <a:solidFill>
                  <a:schemeClr val="tx2"/>
                </a:solidFill>
              </a:rPr>
              <a:t>This can lead to irritability, anxiety and deep depressions with suicidal tendencies.  You may have heard the phrase, ‘he is a bit liverish today’.  In other words stay away as this person is in a very bad mood.”</a:t>
            </a:r>
          </a:p>
          <a:p>
            <a:pPr algn="ctr"/>
            <a:endParaRPr lang="en-GB" sz="2400" dirty="0" smtClean="0">
              <a:solidFill>
                <a:schemeClr val="tx2"/>
              </a:solidFill>
            </a:endParaRPr>
          </a:p>
          <a:p>
            <a:pPr algn="ctr"/>
            <a:r>
              <a:rPr lang="en-GB" sz="2400" dirty="0" smtClean="0">
                <a:solidFill>
                  <a:schemeClr val="tx2"/>
                </a:solidFill>
              </a:rPr>
              <a:t>Page 33, </a:t>
            </a:r>
            <a:r>
              <a:rPr lang="en-GB" sz="2400" i="1" dirty="0" smtClean="0">
                <a:solidFill>
                  <a:schemeClr val="tx2"/>
                </a:solidFill>
              </a:rPr>
              <a:t>The Liver Cleansing Diet</a:t>
            </a:r>
            <a:r>
              <a:rPr lang="en-GB" sz="2400" dirty="0" smtClean="0">
                <a:solidFill>
                  <a:schemeClr val="tx2"/>
                </a:solidFill>
              </a:rPr>
              <a:t> by Dr. Sandra Cabot</a:t>
            </a:r>
            <a:endParaRPr lang="en-GB" sz="2400" dirty="0">
              <a:solidFill>
                <a:schemeClr val="tx2"/>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209" t="20615" r="12713" b="8354"/>
          <a:stretch>
            <a:fillRect/>
          </a:stretch>
        </p:blipFill>
        <p:spPr bwMode="auto">
          <a:xfrm>
            <a:off x="1079612" y="1484784"/>
            <a:ext cx="6984776" cy="430205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3566" t="5776" r="13566" b="5776"/>
          <a:stretch>
            <a:fillRect/>
          </a:stretch>
        </p:blipFill>
        <p:spPr bwMode="auto">
          <a:xfrm>
            <a:off x="1582032" y="1268760"/>
            <a:ext cx="5979937" cy="453650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2309" t="5776" r="11053" b="5776"/>
          <a:stretch>
            <a:fillRect/>
          </a:stretch>
        </p:blipFill>
        <p:spPr bwMode="auto">
          <a:xfrm>
            <a:off x="683568" y="692696"/>
            <a:ext cx="7776864" cy="560954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0192"/>
            <a:ext cx="9144000" cy="2477616"/>
          </a:xfrm>
        </p:spPr>
        <p:txBody>
          <a:bodyPr>
            <a:noAutofit/>
          </a:bodyPr>
          <a:lstStyle/>
          <a:p>
            <a:pPr algn="ctr"/>
            <a:r>
              <a:rPr lang="en-GB" dirty="0" smtClean="0"/>
              <a:t>Stress and the Iris</a:t>
            </a:r>
            <a:endParaRPr lang="en-GB"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ymphatic"/>
          <p:cNvPicPr>
            <a:picLocks noChangeAspect="1" noChangeArrowheads="1"/>
          </p:cNvPicPr>
          <p:nvPr/>
        </p:nvPicPr>
        <p:blipFill>
          <a:blip r:embed="rId2" cstate="print"/>
          <a:srcRect r="6592"/>
          <a:stretch>
            <a:fillRect/>
          </a:stretch>
        </p:blipFill>
        <p:spPr bwMode="auto">
          <a:xfrm>
            <a:off x="1259632" y="1988840"/>
            <a:ext cx="6624736" cy="4623540"/>
          </a:xfrm>
          <a:prstGeom prst="rect">
            <a:avLst/>
          </a:prstGeom>
          <a:noFill/>
        </p:spPr>
      </p:pic>
      <p:sp>
        <p:nvSpPr>
          <p:cNvPr id="3" name="Title 1"/>
          <p:cNvSpPr>
            <a:spLocks noGrp="1"/>
          </p:cNvSpPr>
          <p:nvPr>
            <p:ph type="title"/>
          </p:nvPr>
        </p:nvSpPr>
        <p:spPr>
          <a:xfrm>
            <a:off x="457200" y="764704"/>
            <a:ext cx="8229600" cy="1066800"/>
          </a:xfrm>
        </p:spPr>
        <p:txBody>
          <a:bodyPr/>
          <a:lstStyle/>
          <a:p>
            <a:pPr algn="ctr"/>
            <a:r>
              <a:rPr lang="en-GB" dirty="0" smtClean="0"/>
              <a:t>The Lymphatic Iris</a:t>
            </a:r>
            <a:endParaRPr lang="en-GB"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ematogenic"/>
          <p:cNvPicPr>
            <a:picLocks noChangeAspect="1" noChangeArrowheads="1"/>
          </p:cNvPicPr>
          <p:nvPr/>
        </p:nvPicPr>
        <p:blipFill>
          <a:blip r:embed="rId2" cstate="print"/>
          <a:srcRect/>
          <a:stretch>
            <a:fillRect/>
          </a:stretch>
        </p:blipFill>
        <p:spPr bwMode="auto">
          <a:xfrm>
            <a:off x="1547664" y="1844824"/>
            <a:ext cx="5724636" cy="4596337"/>
          </a:xfrm>
          <a:prstGeom prst="rect">
            <a:avLst/>
          </a:prstGeom>
          <a:noFill/>
        </p:spPr>
      </p:pic>
      <p:sp>
        <p:nvSpPr>
          <p:cNvPr id="3" name="Title 1"/>
          <p:cNvSpPr>
            <a:spLocks noGrp="1"/>
          </p:cNvSpPr>
          <p:nvPr>
            <p:ph type="title"/>
          </p:nvPr>
        </p:nvSpPr>
        <p:spPr>
          <a:xfrm>
            <a:off x="457200" y="764704"/>
            <a:ext cx="8229600" cy="1066800"/>
          </a:xfrm>
        </p:spPr>
        <p:txBody>
          <a:bodyPr/>
          <a:lstStyle/>
          <a:p>
            <a:pPr algn="ctr"/>
            <a:r>
              <a:rPr lang="en-GB" dirty="0" smtClean="0"/>
              <a:t>The Haematogenic Iris</a:t>
            </a:r>
            <a:endParaRPr lang="en-GB"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908720"/>
            <a:ext cx="3456384" cy="1440160"/>
          </a:xfrm>
        </p:spPr>
        <p:txBody>
          <a:bodyPr numCol="1">
            <a:noAutofit/>
          </a:bodyPr>
          <a:lstStyle/>
          <a:p>
            <a:pPr algn="ctr">
              <a:lnSpc>
                <a:spcPct val="115000"/>
              </a:lnSpc>
              <a:spcAft>
                <a:spcPts val="1000"/>
              </a:spcAft>
              <a:buNone/>
            </a:pPr>
            <a:r>
              <a:rPr lang="en-GB" sz="2000" b="1" dirty="0" smtClean="0">
                <a:ea typeface="Calibri"/>
                <a:cs typeface="Times New Roman"/>
              </a:rPr>
              <a:t>Hakim M. Salim Khan</a:t>
            </a:r>
          </a:p>
          <a:p>
            <a:pPr algn="ctr">
              <a:lnSpc>
                <a:spcPct val="115000"/>
              </a:lnSpc>
              <a:spcAft>
                <a:spcPts val="1000"/>
              </a:spcAft>
              <a:buNone/>
            </a:pPr>
            <a:r>
              <a:rPr lang="en-GB" sz="2000" dirty="0" smtClean="0">
                <a:ea typeface="Calibri"/>
                <a:cs typeface="Times New Roman"/>
              </a:rPr>
              <a:t>M.D.(M.A) M.H. D.O.</a:t>
            </a:r>
          </a:p>
          <a:p>
            <a:pPr algn="ctr">
              <a:lnSpc>
                <a:spcPct val="115000"/>
              </a:lnSpc>
              <a:spcAft>
                <a:spcPts val="1000"/>
              </a:spcAft>
              <a:buNone/>
            </a:pPr>
            <a:r>
              <a:rPr lang="en-GB" sz="2000" b="1" dirty="0" smtClean="0">
                <a:solidFill>
                  <a:srgbClr val="008080"/>
                </a:solidFill>
                <a:latin typeface="Georgia"/>
                <a:ea typeface="Calibri"/>
                <a:cs typeface="Times New Roman"/>
              </a:rPr>
              <a:t>President of</a:t>
            </a:r>
            <a:endParaRPr lang="en-GB" sz="2000" dirty="0" smtClean="0">
              <a:latin typeface="Calibri"/>
              <a:ea typeface="Calibri"/>
              <a:cs typeface="Times New Roman"/>
            </a:endParaRPr>
          </a:p>
          <a:p>
            <a:pPr algn="ctr">
              <a:lnSpc>
                <a:spcPct val="115000"/>
              </a:lnSpc>
              <a:spcAft>
                <a:spcPts val="1000"/>
              </a:spcAft>
              <a:buNone/>
            </a:pPr>
            <a:endParaRPr lang="en-GB" sz="2000" dirty="0" smtClean="0">
              <a:latin typeface="Calibri"/>
              <a:ea typeface="Calibri"/>
              <a:cs typeface="Times New Roman"/>
            </a:endParaRPr>
          </a:p>
          <a:p>
            <a:pPr algn="ctr">
              <a:lnSpc>
                <a:spcPct val="115000"/>
              </a:lnSpc>
              <a:spcAft>
                <a:spcPts val="1000"/>
              </a:spcAft>
              <a:buNone/>
            </a:pPr>
            <a:r>
              <a:rPr lang="en-GB" sz="1800" dirty="0" smtClean="0">
                <a:ea typeface="Calibri"/>
                <a:cs typeface="Times New Roman"/>
              </a:rPr>
              <a:t> </a:t>
            </a:r>
            <a:endParaRPr lang="en-GB" sz="1800" dirty="0" smtClean="0">
              <a:latin typeface="Calibri"/>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lgn="ctr">
              <a:lnSpc>
                <a:spcPct val="115000"/>
              </a:lnSpc>
              <a:spcAft>
                <a:spcPts val="1000"/>
              </a:spcAft>
              <a:buNone/>
            </a:pPr>
            <a:endParaRPr lang="en-GB" sz="1800" b="1" dirty="0" smtClean="0">
              <a:solidFill>
                <a:srgbClr val="008080"/>
              </a:solidFill>
              <a:latin typeface="Georgia"/>
              <a:ea typeface="Calibri"/>
              <a:cs typeface="Times New Roman"/>
            </a:endParaRPr>
          </a:p>
          <a:p>
            <a:pPr>
              <a:buNone/>
            </a:pPr>
            <a:endParaRPr lang="en-GB" sz="1800" dirty="0"/>
          </a:p>
        </p:txBody>
      </p:sp>
      <p:sp>
        <p:nvSpPr>
          <p:cNvPr id="7" name="TextBox 6"/>
          <p:cNvSpPr txBox="1"/>
          <p:nvPr/>
        </p:nvSpPr>
        <p:spPr>
          <a:xfrm>
            <a:off x="107504" y="-171400"/>
            <a:ext cx="3672408" cy="456343"/>
          </a:xfrm>
          <a:prstGeom prst="rect">
            <a:avLst/>
          </a:prstGeom>
          <a:noFill/>
        </p:spPr>
        <p:txBody>
          <a:bodyPr wrap="square" rtlCol="0">
            <a:spAutoFit/>
          </a:bodyPr>
          <a:lstStyle/>
          <a:p>
            <a:pPr>
              <a:lnSpc>
                <a:spcPct val="200000"/>
              </a:lnSpc>
            </a:pPr>
            <a:r>
              <a:rPr lang="en-GB" sz="1400" dirty="0" smtClean="0">
                <a:solidFill>
                  <a:schemeClr val="bg1"/>
                </a:solidFill>
              </a:rPr>
              <a:t>College of Medicine and Healing Arts 2016</a:t>
            </a:r>
            <a:endParaRPr lang="en-GB" sz="1400" dirty="0">
              <a:solidFill>
                <a:schemeClr val="bg1"/>
              </a:solidFill>
            </a:endParaRPr>
          </a:p>
        </p:txBody>
      </p:sp>
      <p:pic>
        <p:nvPicPr>
          <p:cNvPr id="1026" name="Picture 2"/>
          <p:cNvPicPr>
            <a:picLocks noChangeAspect="1" noChangeArrowheads="1"/>
          </p:cNvPicPr>
          <p:nvPr/>
        </p:nvPicPr>
        <p:blipFill>
          <a:blip r:embed="rId2" cstate="print"/>
          <a:srcRect l="9440" t="5754" r="33468" b="79140"/>
          <a:stretch>
            <a:fillRect/>
          </a:stretch>
        </p:blipFill>
        <p:spPr bwMode="auto">
          <a:xfrm>
            <a:off x="0" y="2636912"/>
            <a:ext cx="9144000" cy="1512168"/>
          </a:xfrm>
          <a:prstGeom prst="rect">
            <a:avLst/>
          </a:prstGeom>
          <a:noFill/>
          <a:ln w="9525">
            <a:noFill/>
            <a:miter lim="800000"/>
            <a:headEnd/>
            <a:tailEnd/>
          </a:ln>
        </p:spPr>
      </p:pic>
      <p:sp>
        <p:nvSpPr>
          <p:cNvPr id="5" name="Content Placeholder 2"/>
          <p:cNvSpPr txBox="1">
            <a:spLocks/>
          </p:cNvSpPr>
          <p:nvPr/>
        </p:nvSpPr>
        <p:spPr>
          <a:xfrm>
            <a:off x="971600" y="4437112"/>
            <a:ext cx="6912768" cy="2016224"/>
          </a:xfrm>
          <a:prstGeom prst="rect">
            <a:avLst/>
          </a:prstGeom>
        </p:spPr>
        <p:txBody>
          <a:bodyPr vert="horz" numCol="1">
            <a:noAutofit/>
          </a:bodyPr>
          <a:lstStyle/>
          <a:p>
            <a:pPr marL="365760" lvl="0" indent="-256032" algn="ctr">
              <a:lnSpc>
                <a:spcPct val="115000"/>
              </a:lnSpc>
              <a:spcBef>
                <a:spcPts val="300"/>
              </a:spcBef>
              <a:spcAft>
                <a:spcPts val="1000"/>
              </a:spcAft>
              <a:buClr>
                <a:schemeClr val="accent3"/>
              </a:buClr>
            </a:pPr>
            <a:endParaRPr kumimoji="0" lang="en-GB" sz="2000" b="1" i="0" u="none" strike="noStrike" kern="1200" cap="none" spc="0" normalizeH="0" baseline="0" noProof="0" dirty="0" smtClean="0">
              <a:ln>
                <a:noFill/>
              </a:ln>
              <a:solidFill>
                <a:schemeClr val="tx1"/>
              </a:solidFill>
              <a:effectLst/>
              <a:uLnTx/>
              <a:uFillTx/>
              <a:ea typeface="Calibri"/>
              <a:cs typeface="Times New Roman"/>
            </a:endParaRPr>
          </a:p>
          <a:p>
            <a:pPr marL="365760" marR="0" lvl="0" indent="-256032" algn="ctr" defTabSz="914400" rtl="0" eaLnBrk="1" fontAlgn="auto" latinLnBrk="0" hangingPunct="1">
              <a:lnSpc>
                <a:spcPct val="115000"/>
              </a:lnSpc>
              <a:spcBef>
                <a:spcPts val="300"/>
              </a:spcBef>
              <a:spcAft>
                <a:spcPts val="1000"/>
              </a:spcAft>
              <a:buClr>
                <a:schemeClr val="accent3"/>
              </a:buClr>
              <a:buSzTx/>
              <a:buFont typeface="Georgia"/>
              <a:buNone/>
              <a:tabLst/>
              <a:defRPr/>
            </a:pPr>
            <a:r>
              <a:rPr kumimoji="0" lang="en-GB" sz="1800" b="0" i="0" u="none" strike="noStrike" kern="1200" cap="none" spc="0" normalizeH="0" baseline="0" noProof="0" dirty="0" smtClean="0">
                <a:ln>
                  <a:noFill/>
                </a:ln>
                <a:solidFill>
                  <a:schemeClr val="tx1"/>
                </a:solidFill>
                <a:effectLst/>
                <a:uLnTx/>
                <a:uFillTx/>
                <a:latin typeface="+mn-lt"/>
                <a:ea typeface="Calibri"/>
                <a:cs typeface="Times New Roman"/>
              </a:rPr>
              <a:t> </a:t>
            </a:r>
            <a:endParaRPr kumimoji="0" lang="en-GB" sz="1800" b="0" i="0" u="none" strike="noStrike" kern="1200" cap="none" spc="0" normalizeH="0" baseline="0" noProof="0" dirty="0" smtClean="0">
              <a:ln>
                <a:noFill/>
              </a:ln>
              <a:solidFill>
                <a:schemeClr val="tx1"/>
              </a:solidFill>
              <a:effectLst/>
              <a:uLnTx/>
              <a:uFillTx/>
              <a:latin typeface="Calibri"/>
              <a:ea typeface="Calibri"/>
              <a:cs typeface="Times New Roman"/>
            </a:endParaRPr>
          </a:p>
          <a:p>
            <a:pPr marL="365760" marR="0" lvl="0" indent="-256032" algn="ctr" defTabSz="914400" rtl="0" eaLnBrk="1" fontAlgn="auto" latinLnBrk="0" hangingPunct="1">
              <a:lnSpc>
                <a:spcPct val="115000"/>
              </a:lnSpc>
              <a:spcBef>
                <a:spcPts val="300"/>
              </a:spcBef>
              <a:spcAft>
                <a:spcPts val="1000"/>
              </a:spcAft>
              <a:buClr>
                <a:schemeClr val="accent3"/>
              </a:buClr>
              <a:buSzTx/>
              <a:buFont typeface="Georgia"/>
              <a:buNone/>
              <a:tabLst/>
              <a:defRPr/>
            </a:pPr>
            <a:endParaRPr kumimoji="0" lang="en-GB" sz="1800" b="1" i="0" u="none" strike="noStrike" kern="1200" cap="none" spc="0" normalizeH="0" baseline="0" noProof="0" dirty="0" smtClean="0">
              <a:ln>
                <a:noFill/>
              </a:ln>
              <a:solidFill>
                <a:srgbClr val="008080"/>
              </a:solidFill>
              <a:effectLst/>
              <a:uLnTx/>
              <a:uFillTx/>
              <a:latin typeface="Georgia"/>
              <a:ea typeface="Calibri"/>
              <a:cs typeface="Times New Roman"/>
            </a:endParaRPr>
          </a:p>
          <a:p>
            <a:pPr marL="365760" marR="0" lvl="0" indent="-256032" algn="ctr" defTabSz="914400" rtl="0" eaLnBrk="1" fontAlgn="auto" latinLnBrk="0" hangingPunct="1">
              <a:lnSpc>
                <a:spcPct val="115000"/>
              </a:lnSpc>
              <a:spcBef>
                <a:spcPts val="300"/>
              </a:spcBef>
              <a:spcAft>
                <a:spcPts val="1000"/>
              </a:spcAft>
              <a:buClr>
                <a:schemeClr val="accent3"/>
              </a:buClr>
              <a:buSzTx/>
              <a:buFont typeface="Georgia"/>
              <a:buNone/>
              <a:tabLst/>
              <a:defRPr/>
            </a:pPr>
            <a:endParaRPr kumimoji="0" lang="en-GB" sz="1800" b="1" i="0" u="none" strike="noStrike" kern="1200" cap="none" spc="0" normalizeH="0" baseline="0" noProof="0" dirty="0" smtClean="0">
              <a:ln>
                <a:noFill/>
              </a:ln>
              <a:solidFill>
                <a:srgbClr val="008080"/>
              </a:solidFill>
              <a:effectLst/>
              <a:uLnTx/>
              <a:uFillTx/>
              <a:latin typeface="Georgia"/>
              <a:ea typeface="Calibri"/>
              <a:cs typeface="Times New Roman"/>
            </a:endParaRPr>
          </a:p>
          <a:p>
            <a:pPr marL="365760" marR="0" lvl="0" indent="-256032" algn="ctr" defTabSz="914400" rtl="0" eaLnBrk="1" fontAlgn="auto" latinLnBrk="0" hangingPunct="1">
              <a:lnSpc>
                <a:spcPct val="115000"/>
              </a:lnSpc>
              <a:spcBef>
                <a:spcPts val="300"/>
              </a:spcBef>
              <a:spcAft>
                <a:spcPts val="1000"/>
              </a:spcAft>
              <a:buClr>
                <a:schemeClr val="accent3"/>
              </a:buClr>
              <a:buSzTx/>
              <a:buFont typeface="Georgia"/>
              <a:buNone/>
              <a:tabLst/>
              <a:defRPr/>
            </a:pPr>
            <a:endParaRPr kumimoji="0" lang="en-GB" sz="1800" b="1" i="0" u="none" strike="noStrike" kern="1200" cap="none" spc="0" normalizeH="0" baseline="0" noProof="0" dirty="0" smtClean="0">
              <a:ln>
                <a:noFill/>
              </a:ln>
              <a:solidFill>
                <a:srgbClr val="008080"/>
              </a:solidFill>
              <a:effectLst/>
              <a:uLnTx/>
              <a:uFillTx/>
              <a:latin typeface="Georgia"/>
              <a:ea typeface="Calibri"/>
              <a:cs typeface="Times New Roman"/>
            </a:endParaRPr>
          </a:p>
          <a:p>
            <a:pPr marL="365760" marR="0" lvl="0" indent="-256032" algn="ctr" defTabSz="914400" rtl="0" eaLnBrk="1" fontAlgn="auto" latinLnBrk="0" hangingPunct="1">
              <a:lnSpc>
                <a:spcPct val="115000"/>
              </a:lnSpc>
              <a:spcBef>
                <a:spcPts val="300"/>
              </a:spcBef>
              <a:spcAft>
                <a:spcPts val="1000"/>
              </a:spcAft>
              <a:buClr>
                <a:schemeClr val="accent3"/>
              </a:buClr>
              <a:buSzTx/>
              <a:buFont typeface="Georgia"/>
              <a:buNone/>
              <a:tabLst/>
              <a:defRPr/>
            </a:pPr>
            <a:endParaRPr kumimoji="0" lang="en-GB" sz="1800" b="1" i="0" u="none" strike="noStrike" kern="1200" cap="none" spc="0" normalizeH="0" baseline="0" noProof="0" dirty="0" smtClean="0">
              <a:ln>
                <a:noFill/>
              </a:ln>
              <a:solidFill>
                <a:srgbClr val="008080"/>
              </a:solidFill>
              <a:effectLst/>
              <a:uLnTx/>
              <a:uFillTx/>
              <a:latin typeface="Georgia"/>
              <a:ea typeface="Calibri"/>
              <a:cs typeface="Times New Roman"/>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115616" y="4472534"/>
            <a:ext cx="6912768" cy="1631216"/>
          </a:xfrm>
          <a:prstGeom prst="rect">
            <a:avLst/>
          </a:prstGeom>
          <a:noFill/>
        </p:spPr>
        <p:txBody>
          <a:bodyPr wrap="square" rtlCol="0" anchor="ctr">
            <a:spAutoFit/>
          </a:bodyPr>
          <a:lstStyle/>
          <a:p>
            <a:pPr algn="ctr"/>
            <a:r>
              <a:rPr lang="en-GB" sz="2000" b="1" dirty="0" smtClean="0">
                <a:solidFill>
                  <a:srgbClr val="008080"/>
                </a:solidFill>
                <a:latin typeface="+mj-lt"/>
              </a:rPr>
              <a:t>Website and Contact Form:</a:t>
            </a:r>
            <a:br>
              <a:rPr lang="en-GB" sz="2000" b="1" dirty="0" smtClean="0">
                <a:solidFill>
                  <a:srgbClr val="008080"/>
                </a:solidFill>
                <a:latin typeface="+mj-lt"/>
              </a:rPr>
            </a:br>
            <a:r>
              <a:rPr lang="en-GB" sz="2000" dirty="0" smtClean="0"/>
              <a:t>www.gni-international.org</a:t>
            </a:r>
          </a:p>
          <a:p>
            <a:pPr algn="ctr"/>
            <a:endParaRPr lang="en-GB" sz="2000" b="1" dirty="0" smtClean="0"/>
          </a:p>
          <a:p>
            <a:pPr algn="ctr"/>
            <a:r>
              <a:rPr lang="en-GB" sz="2000" b="1" dirty="0" smtClean="0">
                <a:solidFill>
                  <a:srgbClr val="008080"/>
                </a:solidFill>
                <a:latin typeface="+mj-lt"/>
              </a:rPr>
              <a:t>Telephone:</a:t>
            </a:r>
            <a:r>
              <a:rPr lang="en-GB" sz="2000" b="1" dirty="0" smtClean="0"/>
              <a:t/>
            </a:r>
            <a:br>
              <a:rPr lang="en-GB" sz="2000" b="1" dirty="0" smtClean="0"/>
            </a:br>
            <a:r>
              <a:rPr lang="en-GB" sz="2000" dirty="0" smtClean="0"/>
              <a:t>(+44) (0)207 821 0255</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iary"/>
          <p:cNvPicPr>
            <a:picLocks noChangeAspect="1" noChangeArrowheads="1"/>
          </p:cNvPicPr>
          <p:nvPr/>
        </p:nvPicPr>
        <p:blipFill>
          <a:blip r:embed="rId2" cstate="print"/>
          <a:srcRect l="6731" t="16049" r="3846"/>
          <a:stretch>
            <a:fillRect/>
          </a:stretch>
        </p:blipFill>
        <p:spPr bwMode="auto">
          <a:xfrm>
            <a:off x="1133986" y="1988840"/>
            <a:ext cx="6876029" cy="4104456"/>
          </a:xfrm>
          <a:prstGeom prst="rect">
            <a:avLst/>
          </a:prstGeom>
          <a:noFill/>
        </p:spPr>
      </p:pic>
      <p:sp>
        <p:nvSpPr>
          <p:cNvPr id="3" name="Title 1"/>
          <p:cNvSpPr>
            <a:spLocks noGrp="1"/>
          </p:cNvSpPr>
          <p:nvPr>
            <p:ph type="title"/>
          </p:nvPr>
        </p:nvSpPr>
        <p:spPr>
          <a:xfrm>
            <a:off x="457200" y="764704"/>
            <a:ext cx="8229600" cy="1066800"/>
          </a:xfrm>
        </p:spPr>
        <p:txBody>
          <a:bodyPr/>
          <a:lstStyle/>
          <a:p>
            <a:pPr algn="ctr"/>
            <a:r>
              <a:rPr lang="en-GB" dirty="0" smtClean="0"/>
              <a:t>The </a:t>
            </a:r>
            <a:r>
              <a:rPr lang="en-GB" dirty="0" err="1" smtClean="0"/>
              <a:t>Biliary</a:t>
            </a:r>
            <a:r>
              <a:rPr lang="en-GB" dirty="0" smtClean="0"/>
              <a:t> Iris</a:t>
            </a:r>
            <a:endParaRPr lang="en-GB"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5224"/>
            <a:ext cx="8229600" cy="1066800"/>
          </a:xfrm>
        </p:spPr>
        <p:txBody>
          <a:bodyPr>
            <a:noAutofit/>
          </a:bodyPr>
          <a:lstStyle/>
          <a:p>
            <a:pPr algn="ctr"/>
            <a:r>
              <a:rPr lang="en-GB" sz="2400" dirty="0" smtClean="0"/>
              <a:t>http://www.bernardjensen.com/Weakened-Adrenal-Glands-and-Fatigue-A-Roadmap-in-the-Iris_b_3.html</a:t>
            </a:r>
            <a:endParaRPr lang="en-GB" sz="2400" dirty="0"/>
          </a:p>
        </p:txBody>
      </p:sp>
      <p:pic>
        <p:nvPicPr>
          <p:cNvPr id="64514" name="Picture 2"/>
          <p:cNvPicPr>
            <a:picLocks noChangeAspect="1" noChangeArrowheads="1"/>
          </p:cNvPicPr>
          <p:nvPr/>
        </p:nvPicPr>
        <p:blipFill>
          <a:blip r:embed="rId2" cstate="print"/>
          <a:srcRect l="23850" t="21055" r="20801" b="24401"/>
          <a:stretch>
            <a:fillRect/>
          </a:stretch>
        </p:blipFill>
        <p:spPr bwMode="auto">
          <a:xfrm>
            <a:off x="1313384" y="912812"/>
            <a:ext cx="6517232" cy="438839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behealthy.com.au/wp-content/uploads/IMG_1097.jpg"/>
          <p:cNvPicPr>
            <a:picLocks noChangeAspect="1" noChangeArrowheads="1"/>
          </p:cNvPicPr>
          <p:nvPr/>
        </p:nvPicPr>
        <p:blipFill>
          <a:blip r:embed="rId2" cstate="print"/>
          <a:srcRect/>
          <a:stretch>
            <a:fillRect/>
          </a:stretch>
        </p:blipFill>
        <p:spPr bwMode="auto">
          <a:xfrm>
            <a:off x="1421940" y="764704"/>
            <a:ext cx="6300121" cy="4725091"/>
          </a:xfrm>
          <a:prstGeom prst="rect">
            <a:avLst/>
          </a:prstGeom>
          <a:noFill/>
        </p:spPr>
      </p:pic>
      <p:sp>
        <p:nvSpPr>
          <p:cNvPr id="5" name="Title 1"/>
          <p:cNvSpPr>
            <a:spLocks noGrp="1"/>
          </p:cNvSpPr>
          <p:nvPr>
            <p:ph type="title"/>
          </p:nvPr>
        </p:nvSpPr>
        <p:spPr>
          <a:xfrm>
            <a:off x="107504" y="5661248"/>
            <a:ext cx="8928992" cy="850776"/>
          </a:xfrm>
        </p:spPr>
        <p:txBody>
          <a:bodyPr>
            <a:noAutofit/>
          </a:bodyPr>
          <a:lstStyle/>
          <a:p>
            <a:pPr algn="ctr"/>
            <a:r>
              <a:rPr lang="en-GB" sz="2400" dirty="0" smtClean="0"/>
              <a:t>http://www.behealthy.com.au/aturopathy/iridology/iris-pics/</a:t>
            </a:r>
            <a:endParaRPr lang="en-GB" sz="2400"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1.bp.blogspot.com/-fV8o51X1QKE/TrK9x1Zh-iI/AAAAAAAAGXY/bddJPcJBkTk/s1600/Copy%2Bof%2BCopy%2Bof%2BMixed%2BIris-1.jpg"/>
          <p:cNvPicPr>
            <a:picLocks noChangeAspect="1" noChangeArrowheads="1"/>
          </p:cNvPicPr>
          <p:nvPr/>
        </p:nvPicPr>
        <p:blipFill>
          <a:blip r:embed="rId2" cstate="print"/>
          <a:srcRect t="3839" b="4018"/>
          <a:stretch>
            <a:fillRect/>
          </a:stretch>
        </p:blipFill>
        <p:spPr bwMode="auto">
          <a:xfrm>
            <a:off x="1799692" y="720376"/>
            <a:ext cx="5544616" cy="4652840"/>
          </a:xfrm>
          <a:prstGeom prst="rect">
            <a:avLst/>
          </a:prstGeom>
          <a:noFill/>
        </p:spPr>
      </p:pic>
      <p:sp>
        <p:nvSpPr>
          <p:cNvPr id="5" name="Title 1"/>
          <p:cNvSpPr>
            <a:spLocks noGrp="1"/>
          </p:cNvSpPr>
          <p:nvPr>
            <p:ph type="title"/>
          </p:nvPr>
        </p:nvSpPr>
        <p:spPr>
          <a:xfrm>
            <a:off x="1434480" y="5445224"/>
            <a:ext cx="6275040" cy="1066800"/>
          </a:xfrm>
        </p:spPr>
        <p:txBody>
          <a:bodyPr>
            <a:noAutofit/>
          </a:bodyPr>
          <a:lstStyle/>
          <a:p>
            <a:pPr algn="ctr"/>
            <a:r>
              <a:rPr lang="en-GB" sz="2400" dirty="0" smtClean="0"/>
              <a:t>http://sivasanta.blogspot.co.uk/2011/11/mixed-biliary-iris-constitution.html</a:t>
            </a:r>
            <a:endParaRPr lang="en-GB" sz="2400"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lstStyle/>
          <a:p>
            <a:pPr algn="ctr"/>
            <a:r>
              <a:rPr lang="en-GB" dirty="0" smtClean="0"/>
              <a:t>De-Stressing Techniques</a:t>
            </a:r>
            <a:endParaRPr lang="en-GB" dirty="0"/>
          </a:p>
        </p:txBody>
      </p:sp>
      <p:sp>
        <p:nvSpPr>
          <p:cNvPr id="3" name="Content Placeholder 2"/>
          <p:cNvSpPr>
            <a:spLocks noGrp="1"/>
          </p:cNvSpPr>
          <p:nvPr>
            <p:ph idx="1"/>
          </p:nvPr>
        </p:nvSpPr>
        <p:spPr/>
        <p:txBody>
          <a:bodyPr/>
          <a:lstStyle/>
          <a:p>
            <a:pPr marL="624078" indent="-514350">
              <a:buFont typeface="+mj-lt"/>
              <a:buAutoNum type="arabicPeriod"/>
            </a:pPr>
            <a:endParaRPr lang="en-GB" dirty="0" smtClean="0"/>
          </a:p>
          <a:p>
            <a:pPr marL="624078" indent="-514350">
              <a:buFont typeface="+mj-lt"/>
              <a:buAutoNum type="arabicPeriod"/>
            </a:pPr>
            <a:endParaRPr lang="en-GB" dirty="0" smtClean="0"/>
          </a:p>
          <a:p>
            <a:pPr marL="624078" indent="-514350">
              <a:buFont typeface="+mj-lt"/>
              <a:buAutoNum type="arabicPeriod"/>
            </a:pPr>
            <a:endParaRPr lang="en-GB" dirty="0" smtClean="0"/>
          </a:p>
          <a:p>
            <a:pPr marL="624078" indent="-514350">
              <a:buFont typeface="+mj-lt"/>
              <a:buAutoNum type="arabicPeriod"/>
            </a:pPr>
            <a:endParaRPr lang="en-GB"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19672" y="908720"/>
            <a:ext cx="5904656" cy="5688632"/>
            <a:chOff x="1619672" y="908720"/>
            <a:chExt cx="5904656" cy="5688632"/>
          </a:xfrm>
        </p:grpSpPr>
        <p:grpSp>
          <p:nvGrpSpPr>
            <p:cNvPr id="12" name="Group 12"/>
            <p:cNvGrpSpPr/>
            <p:nvPr/>
          </p:nvGrpSpPr>
          <p:grpSpPr>
            <a:xfrm>
              <a:off x="2159732" y="1340768"/>
              <a:ext cx="4824536" cy="4824536"/>
              <a:chOff x="143508" y="1340768"/>
              <a:chExt cx="2376264" cy="2376264"/>
            </a:xfrm>
          </p:grpSpPr>
          <p:cxnSp>
            <p:nvCxnSpPr>
              <p:cNvPr id="17" name="Straight Arrow Connector 16"/>
              <p:cNvCxnSpPr/>
              <p:nvPr/>
            </p:nvCxnSpPr>
            <p:spPr>
              <a:xfrm>
                <a:off x="1331640" y="1340768"/>
                <a:ext cx="0" cy="2376264"/>
              </a:xfrm>
              <a:prstGeom prst="straightConnector1">
                <a:avLst/>
              </a:prstGeom>
              <a:ln w="76200">
                <a:gradFill>
                  <a:gsLst>
                    <a:gs pos="0">
                      <a:srgbClr val="FF0000"/>
                    </a:gs>
                    <a:gs pos="50000">
                      <a:schemeClr val="bg1">
                        <a:lumMod val="85000"/>
                      </a:schemeClr>
                    </a:gs>
                    <a:gs pos="100000">
                      <a:srgbClr val="0000FF"/>
                    </a:gs>
                  </a:gsLst>
                  <a:lin ang="5400000" scaled="0"/>
                </a:gradFill>
                <a:headEnd type="arrow"/>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a:off x="1331640" y="1340768"/>
                <a:ext cx="0" cy="2376264"/>
              </a:xfrm>
              <a:prstGeom prst="straightConnector1">
                <a:avLst/>
              </a:prstGeom>
              <a:ln w="76200">
                <a:gradFill flip="none" rotWithShape="1">
                  <a:gsLst>
                    <a:gs pos="0">
                      <a:srgbClr val="000000"/>
                    </a:gs>
                    <a:gs pos="50000">
                      <a:schemeClr val="bg1">
                        <a:lumMod val="85000"/>
                      </a:schemeClr>
                    </a:gs>
                    <a:gs pos="100000">
                      <a:srgbClr val="007B00"/>
                    </a:gs>
                  </a:gsLst>
                  <a:lin ang="5400000" scaled="1"/>
                  <a:tileRect/>
                </a:gradFill>
                <a:headEnd type="arrow"/>
                <a:tailEnd type="arrow"/>
              </a:ln>
            </p:spPr>
            <p:style>
              <a:lnRef idx="1">
                <a:schemeClr val="dk1"/>
              </a:lnRef>
              <a:fillRef idx="0">
                <a:schemeClr val="dk1"/>
              </a:fillRef>
              <a:effectRef idx="0">
                <a:schemeClr val="dk1"/>
              </a:effectRef>
              <a:fontRef idx="minor">
                <a:schemeClr val="tx1"/>
              </a:fontRef>
            </p:style>
          </p:cxnSp>
        </p:grpSp>
        <p:sp>
          <p:nvSpPr>
            <p:cNvPr id="13" name="TextBox 12"/>
            <p:cNvSpPr txBox="1"/>
            <p:nvPr/>
          </p:nvSpPr>
          <p:spPr>
            <a:xfrm>
              <a:off x="1619672" y="3212976"/>
              <a:ext cx="553998" cy="1080120"/>
            </a:xfrm>
            <a:prstGeom prst="rect">
              <a:avLst/>
            </a:prstGeom>
            <a:noFill/>
          </p:spPr>
          <p:txBody>
            <a:bodyPr vert="vert270" wrap="square" rtlCol="0">
              <a:spAutoFit/>
            </a:bodyPr>
            <a:lstStyle/>
            <a:p>
              <a:pPr algn="ctr"/>
              <a:r>
                <a:rPr lang="en-GB" sz="2400" b="1" dirty="0" smtClean="0">
                  <a:solidFill>
                    <a:srgbClr val="007B00"/>
                  </a:solidFill>
                </a:rPr>
                <a:t>Moist</a:t>
              </a:r>
              <a:endParaRPr lang="en-GB" sz="2400" b="1" dirty="0">
                <a:solidFill>
                  <a:srgbClr val="007B00"/>
                </a:solidFill>
              </a:endParaRPr>
            </a:p>
          </p:txBody>
        </p:sp>
        <p:sp>
          <p:nvSpPr>
            <p:cNvPr id="14" name="TextBox 13"/>
            <p:cNvSpPr txBox="1"/>
            <p:nvPr/>
          </p:nvSpPr>
          <p:spPr>
            <a:xfrm>
              <a:off x="4175956" y="908720"/>
              <a:ext cx="792088" cy="461665"/>
            </a:xfrm>
            <a:prstGeom prst="rect">
              <a:avLst/>
            </a:prstGeom>
            <a:noFill/>
          </p:spPr>
          <p:txBody>
            <a:bodyPr wrap="square" rtlCol="0">
              <a:spAutoFit/>
            </a:bodyPr>
            <a:lstStyle/>
            <a:p>
              <a:pPr algn="ctr"/>
              <a:r>
                <a:rPr lang="en-GB" sz="2400" b="1" dirty="0" smtClean="0">
                  <a:solidFill>
                    <a:srgbClr val="FF0000"/>
                  </a:solidFill>
                </a:rPr>
                <a:t>Hot</a:t>
              </a:r>
              <a:endParaRPr lang="en-GB" sz="2400" b="1" dirty="0">
                <a:solidFill>
                  <a:srgbClr val="FF0000"/>
                </a:solidFill>
              </a:endParaRPr>
            </a:p>
          </p:txBody>
        </p:sp>
        <p:sp>
          <p:nvSpPr>
            <p:cNvPr id="15" name="TextBox 14"/>
            <p:cNvSpPr txBox="1"/>
            <p:nvPr/>
          </p:nvSpPr>
          <p:spPr>
            <a:xfrm>
              <a:off x="6970330" y="2636912"/>
              <a:ext cx="553998" cy="2232248"/>
            </a:xfrm>
            <a:prstGeom prst="rect">
              <a:avLst/>
            </a:prstGeom>
            <a:noFill/>
          </p:spPr>
          <p:txBody>
            <a:bodyPr vert="vert" wrap="square" rtlCol="0">
              <a:spAutoFit/>
            </a:bodyPr>
            <a:lstStyle/>
            <a:p>
              <a:pPr algn="ctr"/>
              <a:r>
                <a:rPr lang="en-GB" sz="2400" b="1" dirty="0" smtClean="0">
                  <a:solidFill>
                    <a:srgbClr val="404040"/>
                  </a:solidFill>
                </a:rPr>
                <a:t>Dry</a:t>
              </a:r>
              <a:endParaRPr lang="en-GB" sz="2400" b="1" dirty="0">
                <a:solidFill>
                  <a:srgbClr val="404040"/>
                </a:solidFill>
              </a:endParaRPr>
            </a:p>
          </p:txBody>
        </p:sp>
        <p:sp>
          <p:nvSpPr>
            <p:cNvPr id="16" name="TextBox 15"/>
            <p:cNvSpPr txBox="1"/>
            <p:nvPr/>
          </p:nvSpPr>
          <p:spPr>
            <a:xfrm>
              <a:off x="4031940" y="6135687"/>
              <a:ext cx="1080120" cy="461665"/>
            </a:xfrm>
            <a:prstGeom prst="rect">
              <a:avLst/>
            </a:prstGeom>
            <a:noFill/>
          </p:spPr>
          <p:txBody>
            <a:bodyPr wrap="square" rtlCol="0">
              <a:spAutoFit/>
            </a:bodyPr>
            <a:lstStyle/>
            <a:p>
              <a:pPr algn="ctr"/>
              <a:r>
                <a:rPr lang="en-GB" sz="2400" b="1" dirty="0" smtClean="0">
                  <a:solidFill>
                    <a:srgbClr val="0000FF"/>
                  </a:solidFill>
                </a:rPr>
                <a:t>Cold</a:t>
              </a:r>
              <a:endParaRPr lang="en-GB" sz="2400" b="1" dirty="0">
                <a:solidFill>
                  <a:srgbClr val="0000FF"/>
                </a:solidFill>
              </a:endParaRPr>
            </a:p>
          </p:txBody>
        </p:sp>
      </p:grpSp>
      <p:sp>
        <p:nvSpPr>
          <p:cNvPr id="19" name="TextBox 18"/>
          <p:cNvSpPr txBox="1"/>
          <p:nvPr/>
        </p:nvSpPr>
        <p:spPr>
          <a:xfrm>
            <a:off x="4916334" y="2276872"/>
            <a:ext cx="1815906" cy="1200329"/>
          </a:xfrm>
          <a:prstGeom prst="rect">
            <a:avLst/>
          </a:prstGeom>
          <a:noFill/>
        </p:spPr>
        <p:txBody>
          <a:bodyPr wrap="square" rtlCol="0">
            <a:spAutoFit/>
          </a:bodyPr>
          <a:lstStyle/>
          <a:p>
            <a:pPr algn="ctr"/>
            <a:r>
              <a:rPr lang="en-GB" sz="2400" b="1" dirty="0" smtClean="0">
                <a:solidFill>
                  <a:srgbClr val="7B0000"/>
                </a:solidFill>
              </a:rPr>
              <a:t>Type A</a:t>
            </a:r>
            <a:br>
              <a:rPr lang="en-GB" sz="2400" b="1" dirty="0" smtClean="0">
                <a:solidFill>
                  <a:srgbClr val="7B0000"/>
                </a:solidFill>
              </a:rPr>
            </a:br>
            <a:r>
              <a:rPr lang="en-GB" sz="2400" b="1" dirty="0" smtClean="0">
                <a:solidFill>
                  <a:srgbClr val="7B0000"/>
                </a:solidFill>
              </a:rPr>
              <a:t>Personality</a:t>
            </a:r>
          </a:p>
          <a:p>
            <a:pPr algn="ctr"/>
            <a:r>
              <a:rPr lang="en-GB" sz="2400" b="1" dirty="0" smtClean="0">
                <a:solidFill>
                  <a:srgbClr val="7B0000"/>
                </a:solidFill>
              </a:rPr>
              <a:t>Yang</a:t>
            </a:r>
            <a:endParaRPr lang="en-GB" sz="2400" dirty="0">
              <a:solidFill>
                <a:srgbClr val="7B0000"/>
              </a:solidFill>
            </a:endParaRPr>
          </a:p>
        </p:txBody>
      </p:sp>
      <p:sp>
        <p:nvSpPr>
          <p:cNvPr id="20" name="TextBox 19"/>
          <p:cNvSpPr txBox="1"/>
          <p:nvPr/>
        </p:nvSpPr>
        <p:spPr>
          <a:xfrm>
            <a:off x="2483768" y="4182179"/>
            <a:ext cx="1815906" cy="1200329"/>
          </a:xfrm>
          <a:prstGeom prst="rect">
            <a:avLst/>
          </a:prstGeom>
          <a:noFill/>
        </p:spPr>
        <p:txBody>
          <a:bodyPr wrap="square" rtlCol="0">
            <a:spAutoFit/>
          </a:bodyPr>
          <a:lstStyle/>
          <a:p>
            <a:pPr algn="ctr"/>
            <a:r>
              <a:rPr lang="en-GB" sz="2400" b="1" dirty="0" smtClean="0">
                <a:solidFill>
                  <a:srgbClr val="007BFF"/>
                </a:solidFill>
              </a:rPr>
              <a:t>Type B</a:t>
            </a:r>
          </a:p>
          <a:p>
            <a:pPr algn="ctr"/>
            <a:r>
              <a:rPr lang="en-GB" sz="2400" b="1" dirty="0" smtClean="0">
                <a:solidFill>
                  <a:srgbClr val="007BFF"/>
                </a:solidFill>
              </a:rPr>
              <a:t>Personality</a:t>
            </a:r>
          </a:p>
          <a:p>
            <a:pPr algn="ctr"/>
            <a:r>
              <a:rPr lang="en-GB" sz="2400" b="1" dirty="0" smtClean="0">
                <a:solidFill>
                  <a:srgbClr val="007BFF"/>
                </a:solidFill>
              </a:rPr>
              <a:t>Yin</a:t>
            </a:r>
            <a:endParaRPr lang="en-GB" sz="2400" b="1" dirty="0">
              <a:solidFill>
                <a:srgbClr val="007BFF"/>
              </a:solidFill>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therecordingrevolution.com/wordpress/wp-content/uploads/2013/10/balance.jpg"/>
          <p:cNvPicPr>
            <a:picLocks noGrp="1" noChangeAspect="1" noChangeArrowheads="1"/>
          </p:cNvPicPr>
          <p:nvPr>
            <p:ph idx="1"/>
          </p:nvPr>
        </p:nvPicPr>
        <p:blipFill>
          <a:blip r:embed="rId2" cstate="print"/>
          <a:srcRect/>
          <a:stretch>
            <a:fillRect/>
          </a:stretch>
        </p:blipFill>
        <p:spPr bwMode="auto">
          <a:xfrm>
            <a:off x="1320800" y="1266825"/>
            <a:ext cx="6502400" cy="4324350"/>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ouise\Desktop\20160316_151200-1.jpg"/>
          <p:cNvPicPr>
            <a:picLocks noChangeAspect="1" noChangeArrowheads="1"/>
          </p:cNvPicPr>
          <p:nvPr/>
        </p:nvPicPr>
        <p:blipFill>
          <a:blip r:embed="rId2" cstate="print">
            <a:clrChange>
              <a:clrFrom>
                <a:srgbClr val="C6C5C1"/>
              </a:clrFrom>
              <a:clrTo>
                <a:srgbClr val="C6C5C1">
                  <a:alpha val="0"/>
                </a:srgbClr>
              </a:clrTo>
            </a:clrChange>
            <a:grayscl/>
            <a:lum bright="20000" contrast="40000"/>
          </a:blip>
          <a:srcRect/>
          <a:stretch>
            <a:fillRect/>
          </a:stretch>
        </p:blipFill>
        <p:spPr bwMode="auto">
          <a:xfrm>
            <a:off x="1979712" y="692696"/>
            <a:ext cx="4896544" cy="5931025"/>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424456"/>
                </a:solidFill>
              </a:rPr>
              <a:t>Life Balance</a:t>
            </a:r>
            <a:endParaRPr lang="en-GB" dirty="0">
              <a:solidFill>
                <a:srgbClr val="424456"/>
              </a:solidFill>
            </a:endParaRPr>
          </a:p>
        </p:txBody>
      </p:sp>
      <p:sp>
        <p:nvSpPr>
          <p:cNvPr id="3" name="Content Placeholder 2"/>
          <p:cNvSpPr>
            <a:spLocks noGrp="1"/>
          </p:cNvSpPr>
          <p:nvPr>
            <p:ph idx="1"/>
          </p:nvPr>
        </p:nvSpPr>
        <p:spPr/>
        <p:txBody>
          <a:bodyPr/>
          <a:lstStyle/>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Air and environment.</a:t>
            </a:r>
          </a:p>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Food and beverages.</a:t>
            </a:r>
          </a:p>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Emotions.</a:t>
            </a:r>
          </a:p>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Activity and rest.</a:t>
            </a:r>
          </a:p>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Sleep and wakefulness.</a:t>
            </a:r>
          </a:p>
          <a:p>
            <a:pPr marL="342900" indent="-34290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dirty="0" smtClean="0">
                <a:solidFill>
                  <a:srgbClr val="424456"/>
                </a:solidFill>
                <a:latin typeface="Century Gothic" pitchFamily="34" charset="0"/>
              </a:rPr>
              <a:t>Retention and elimination.</a:t>
            </a:r>
          </a:p>
          <a:p>
            <a:endParaRPr lang="en-GB"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ouise\Desktop\20160316_151023.jpg"/>
          <p:cNvPicPr>
            <a:picLocks noChangeAspect="1" noChangeArrowheads="1"/>
          </p:cNvPicPr>
          <p:nvPr/>
        </p:nvPicPr>
        <p:blipFill>
          <a:blip r:embed="rId2" cstate="print">
            <a:biLevel thresh="50000"/>
          </a:blip>
          <a:srcRect/>
          <a:stretch>
            <a:fillRect/>
          </a:stretch>
        </p:blipFill>
        <p:spPr bwMode="auto">
          <a:xfrm>
            <a:off x="827584" y="1412776"/>
            <a:ext cx="7884368" cy="4434957"/>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descr="http://upload.wikimedia.org/wikipedia/commons/4/47/New_york_times_square-terabass.jpg"/>
          <p:cNvPicPr>
            <a:picLocks noChangeAspect="1" noChangeArrowheads="1"/>
          </p:cNvPicPr>
          <p:nvPr/>
        </p:nvPicPr>
        <p:blipFill>
          <a:blip r:embed="rId2" cstate="print"/>
          <a:srcRect/>
          <a:stretch>
            <a:fillRect/>
          </a:stretch>
        </p:blipFill>
        <p:spPr bwMode="auto">
          <a:xfrm>
            <a:off x="395536" y="836712"/>
            <a:ext cx="8426929" cy="56165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1053" t="24781" r="12309" b="3766"/>
          <a:stretch>
            <a:fillRect/>
          </a:stretch>
        </p:blipFill>
        <p:spPr bwMode="auto">
          <a:xfrm>
            <a:off x="1115616" y="2132856"/>
            <a:ext cx="7022345" cy="4092008"/>
          </a:xfrm>
          <a:prstGeom prst="rect">
            <a:avLst/>
          </a:prstGeom>
          <a:noFill/>
          <a:ln w="9525">
            <a:noFill/>
            <a:miter lim="800000"/>
            <a:headEnd/>
            <a:tailEnd/>
          </a:ln>
        </p:spPr>
      </p:pic>
      <p:sp>
        <p:nvSpPr>
          <p:cNvPr id="3" name="Title 1"/>
          <p:cNvSpPr>
            <a:spLocks noGrp="1"/>
          </p:cNvSpPr>
          <p:nvPr>
            <p:ph type="title"/>
          </p:nvPr>
        </p:nvSpPr>
        <p:spPr>
          <a:xfrm>
            <a:off x="457200" y="1143000"/>
            <a:ext cx="8229600" cy="1066800"/>
          </a:xfrm>
        </p:spPr>
        <p:txBody>
          <a:bodyPr/>
          <a:lstStyle/>
          <a:p>
            <a:r>
              <a:rPr lang="en-GB" dirty="0" smtClean="0"/>
              <a:t>Breath and Liver Massage</a:t>
            </a:r>
            <a:endParaRPr lang="en-GB" dirty="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Nutritional Support</a:t>
            </a:r>
            <a:endParaRPr lang="en-GB" dirty="0"/>
          </a:p>
        </p:txBody>
      </p:sp>
      <p:sp>
        <p:nvSpPr>
          <p:cNvPr id="3" name="Content Placeholder 2"/>
          <p:cNvSpPr>
            <a:spLocks noGrp="1"/>
          </p:cNvSpPr>
          <p:nvPr>
            <p:ph idx="1"/>
          </p:nvPr>
        </p:nvSpPr>
        <p:spPr/>
        <p:txBody>
          <a:bodyPr/>
          <a:lstStyle/>
          <a:p>
            <a:r>
              <a:rPr lang="en-GB" dirty="0" smtClean="0"/>
              <a:t>Antioxidants, e.g. berries, beetroot.</a:t>
            </a:r>
          </a:p>
          <a:p>
            <a:r>
              <a:rPr lang="en-GB" dirty="0" smtClean="0"/>
              <a:t>Fibre to bind onto toxins.</a:t>
            </a:r>
          </a:p>
          <a:p>
            <a:r>
              <a:rPr lang="en-GB" dirty="0" smtClean="0"/>
              <a:t>Vitamins: C and B.</a:t>
            </a:r>
          </a:p>
          <a:p>
            <a:r>
              <a:rPr lang="en-GB" dirty="0" smtClean="0"/>
              <a:t>Minerals: potassium and magnesium.</a:t>
            </a:r>
          </a:p>
          <a:p>
            <a:r>
              <a:rPr lang="en-GB" dirty="0" smtClean="0"/>
              <a:t>Bitter greens.</a:t>
            </a:r>
          </a:p>
          <a:p>
            <a:endParaRPr lang="en-GB"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ults who sleep fewer than eight hours a night are more likely to report symptoms of stress."/>
          <p:cNvPicPr>
            <a:picLocks noChangeAspect="1" noChangeArrowheads="1"/>
          </p:cNvPicPr>
          <p:nvPr/>
        </p:nvPicPr>
        <p:blipFill>
          <a:blip r:embed="rId2" cstate="print"/>
          <a:srcRect b="39221"/>
          <a:stretch>
            <a:fillRect/>
          </a:stretch>
        </p:blipFill>
        <p:spPr bwMode="auto">
          <a:xfrm>
            <a:off x="971600" y="836712"/>
            <a:ext cx="3143250" cy="5256584"/>
          </a:xfrm>
          <a:prstGeom prst="rect">
            <a:avLst/>
          </a:prstGeom>
          <a:noFill/>
        </p:spPr>
      </p:pic>
      <p:pic>
        <p:nvPicPr>
          <p:cNvPr id="1028" name="Picture 4" descr="Adults who sleep fewer than eight hours a night are more likely to report symptoms of stress."/>
          <p:cNvPicPr>
            <a:picLocks noChangeAspect="1" noChangeArrowheads="1"/>
          </p:cNvPicPr>
          <p:nvPr/>
        </p:nvPicPr>
        <p:blipFill>
          <a:blip r:embed="rId2" cstate="print"/>
          <a:srcRect t="60462"/>
          <a:stretch>
            <a:fillRect/>
          </a:stretch>
        </p:blipFill>
        <p:spPr bwMode="auto">
          <a:xfrm>
            <a:off x="5076056" y="2636912"/>
            <a:ext cx="3143250" cy="3419501"/>
          </a:xfrm>
          <a:prstGeom prst="rect">
            <a:avLst/>
          </a:prstGeom>
          <a:noFill/>
        </p:spPr>
      </p:pic>
      <p:sp>
        <p:nvSpPr>
          <p:cNvPr id="6" name="TextBox 5"/>
          <p:cNvSpPr txBox="1"/>
          <p:nvPr/>
        </p:nvSpPr>
        <p:spPr>
          <a:xfrm>
            <a:off x="4860032" y="1340768"/>
            <a:ext cx="3528392" cy="646331"/>
          </a:xfrm>
          <a:prstGeom prst="rect">
            <a:avLst/>
          </a:prstGeom>
          <a:noFill/>
        </p:spPr>
        <p:txBody>
          <a:bodyPr wrap="square" rtlCol="0">
            <a:spAutoFit/>
          </a:bodyPr>
          <a:lstStyle/>
          <a:p>
            <a:r>
              <a:rPr lang="en-GB" dirty="0" smtClean="0"/>
              <a:t>http://www.apa.org/news/press/releases/stress/2013/sleep.aspx</a:t>
            </a:r>
            <a:endParaRPr lang="en-GB"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63272" cy="1066800"/>
          </a:xfrm>
        </p:spPr>
        <p:txBody>
          <a:bodyPr>
            <a:normAutofit fontScale="90000"/>
          </a:bodyPr>
          <a:lstStyle/>
          <a:p>
            <a:r>
              <a:rPr lang="en-GB" dirty="0" smtClean="0"/>
              <a:t>Importance of Sleep in Managing Stress</a:t>
            </a:r>
            <a:endParaRPr lang="en-GB" dirty="0"/>
          </a:p>
        </p:txBody>
      </p:sp>
      <p:sp>
        <p:nvSpPr>
          <p:cNvPr id="5" name="TextBox 4"/>
          <p:cNvSpPr txBox="1"/>
          <p:nvPr/>
        </p:nvSpPr>
        <p:spPr>
          <a:xfrm>
            <a:off x="611560" y="2204864"/>
            <a:ext cx="7884368" cy="2523768"/>
          </a:xfrm>
          <a:prstGeom prst="rect">
            <a:avLst/>
          </a:prstGeom>
          <a:noFill/>
        </p:spPr>
        <p:txBody>
          <a:bodyPr wrap="square" rtlCol="0">
            <a:spAutoFit/>
          </a:bodyPr>
          <a:lstStyle/>
          <a:p>
            <a:r>
              <a:rPr lang="en-GB" sz="2000" b="1" dirty="0" smtClean="0"/>
              <a:t>Get adequate sleep:</a:t>
            </a:r>
            <a:r>
              <a:rPr lang="en-GB" sz="2000" dirty="0" smtClean="0"/>
              <a:t> A good night's sleep makes you able to tackle the day's stress more easily.  When you are tired, you are less patient and more easily agitated, which can increase stress.  Most adults need 7-9 hours of sleep per night.  Practicing good sleep hygiene along with stress-lowering tactics can help improve your quality of sleep.</a:t>
            </a:r>
          </a:p>
          <a:p>
            <a:endParaRPr lang="en-GB" sz="2000" dirty="0" smtClean="0"/>
          </a:p>
          <a:p>
            <a:r>
              <a:rPr lang="en-GB" sz="2000" dirty="0" smtClean="0"/>
              <a:t>http://www.webmd.com/sleep-disorders/guide/tips-reduce-stress</a:t>
            </a:r>
          </a:p>
          <a:p>
            <a:endParaRPr lang="en-GB"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Herbal Support</a:t>
            </a:r>
            <a:endParaRPr lang="en-GB" dirty="0"/>
          </a:p>
        </p:txBody>
      </p:sp>
      <p:sp>
        <p:nvSpPr>
          <p:cNvPr id="3" name="Content Placeholder 2"/>
          <p:cNvSpPr>
            <a:spLocks noGrp="1"/>
          </p:cNvSpPr>
          <p:nvPr>
            <p:ph idx="1"/>
          </p:nvPr>
        </p:nvSpPr>
        <p:spPr/>
        <p:txBody>
          <a:bodyPr/>
          <a:lstStyle/>
          <a:p>
            <a:r>
              <a:rPr lang="en-GB" dirty="0" smtClean="0"/>
              <a:t>Adaptogenics: </a:t>
            </a:r>
            <a:r>
              <a:rPr lang="en-GB" dirty="0" err="1" smtClean="0"/>
              <a:t>ashwaganda</a:t>
            </a:r>
            <a:r>
              <a:rPr lang="en-GB" dirty="0" smtClean="0"/>
              <a:t>, </a:t>
            </a:r>
            <a:r>
              <a:rPr lang="en-GB" dirty="0" err="1" smtClean="0"/>
              <a:t>shatawri</a:t>
            </a:r>
            <a:r>
              <a:rPr lang="en-GB" dirty="0" smtClean="0"/>
              <a:t>.</a:t>
            </a:r>
          </a:p>
          <a:p>
            <a:r>
              <a:rPr lang="en-GB" dirty="0" smtClean="0"/>
              <a:t>Liver support: dandelion, milk thistle.</a:t>
            </a:r>
          </a:p>
          <a:p>
            <a:r>
              <a:rPr lang="en-GB" dirty="0" smtClean="0"/>
              <a:t>Heart support: saffron, hawthorn.</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Social-Emotional Support</a:t>
            </a:r>
            <a:endParaRPr lang="en-GB" dirty="0"/>
          </a:p>
        </p:txBody>
      </p:sp>
      <p:sp>
        <p:nvSpPr>
          <p:cNvPr id="3" name="Content Placeholder 2"/>
          <p:cNvSpPr>
            <a:spLocks noGrp="1"/>
          </p:cNvSpPr>
          <p:nvPr>
            <p:ph idx="1"/>
          </p:nvPr>
        </p:nvSpPr>
        <p:spPr/>
        <p:txBody>
          <a:bodyPr/>
          <a:lstStyle/>
          <a:p>
            <a:r>
              <a:rPr lang="en-GB" dirty="0" smtClean="0"/>
              <a:t>Acceptance and place in society.</a:t>
            </a:r>
          </a:p>
          <a:p>
            <a:r>
              <a:rPr lang="en-GB" dirty="0" smtClean="0"/>
              <a:t>Positive and loving relationships.</a:t>
            </a:r>
          </a:p>
          <a:p>
            <a:r>
              <a:rPr lang="en-GB" dirty="0" smtClean="0"/>
              <a:t>Unconditional Service (</a:t>
            </a:r>
            <a:r>
              <a:rPr lang="en-GB" i="1" dirty="0" err="1" smtClean="0"/>
              <a:t>Khidma</a:t>
            </a:r>
            <a:r>
              <a:rPr lang="en-GB" dirty="0" smtClean="0"/>
              <a:t>).</a:t>
            </a:r>
          </a:p>
          <a:p>
            <a:r>
              <a:rPr lang="en-GB" dirty="0" smtClean="0"/>
              <a:t>Relaxation.</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Psycho-Spiritual Support</a:t>
            </a:r>
            <a:endParaRPr lang="en-GB" dirty="0"/>
          </a:p>
        </p:txBody>
      </p:sp>
      <p:sp>
        <p:nvSpPr>
          <p:cNvPr id="3" name="Content Placeholder 2"/>
          <p:cNvSpPr>
            <a:spLocks noGrp="1"/>
          </p:cNvSpPr>
          <p:nvPr>
            <p:ph idx="1"/>
          </p:nvPr>
        </p:nvSpPr>
        <p:spPr/>
        <p:txBody>
          <a:bodyPr/>
          <a:lstStyle/>
          <a:p>
            <a:r>
              <a:rPr lang="en-GB" dirty="0" smtClean="0"/>
              <a:t>Positive self-esteem.</a:t>
            </a:r>
          </a:p>
          <a:p>
            <a:r>
              <a:rPr lang="en-GB" dirty="0" smtClean="0"/>
              <a:t>Positive thinking.</a:t>
            </a:r>
            <a:endParaRPr lang="en-GB" i="1" dirty="0" smtClean="0"/>
          </a:p>
          <a:p>
            <a:r>
              <a:rPr lang="en-GB" i="1" dirty="0" err="1" smtClean="0"/>
              <a:t>Muraqabah</a:t>
            </a:r>
            <a:r>
              <a:rPr lang="en-GB" dirty="0" smtClean="0"/>
              <a:t>, meditation or ‘watching over’.</a:t>
            </a:r>
          </a:p>
          <a:p>
            <a:r>
              <a:rPr lang="en-GB" i="1" dirty="0" err="1" smtClean="0"/>
              <a:t>Tafakkur</a:t>
            </a:r>
            <a:r>
              <a:rPr lang="en-GB" dirty="0" smtClean="0"/>
              <a:t>, contemplation of the cosmos.</a:t>
            </a:r>
          </a:p>
          <a:p>
            <a:r>
              <a:rPr lang="en-GB" i="1" dirty="0" err="1" smtClean="0"/>
              <a:t>Dhikr</a:t>
            </a:r>
            <a:r>
              <a:rPr lang="en-GB" dirty="0" smtClean="0"/>
              <a:t>,</a:t>
            </a:r>
            <a:r>
              <a:rPr lang="en-GB" i="1" dirty="0" smtClean="0"/>
              <a:t> </a:t>
            </a:r>
            <a:r>
              <a:rPr lang="en-GB" dirty="0" smtClean="0"/>
              <a:t>remembrance of the beloved.</a:t>
            </a:r>
          </a:p>
          <a:p>
            <a:r>
              <a:rPr lang="en-GB" i="1" dirty="0" err="1" smtClean="0"/>
              <a:t>Ma’rifa</a:t>
            </a:r>
            <a:r>
              <a:rPr lang="en-GB" dirty="0" smtClean="0"/>
              <a:t>, understanding our place in the cosmos.</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nd-happiness.com/images/benefits-of-meditation.jpg"/>
          <p:cNvPicPr>
            <a:picLocks noChangeAspect="1" noChangeArrowheads="1"/>
          </p:cNvPicPr>
          <p:nvPr/>
        </p:nvPicPr>
        <p:blipFill>
          <a:blip r:embed="rId2" cstate="print"/>
          <a:srcRect/>
          <a:stretch>
            <a:fillRect/>
          </a:stretch>
        </p:blipFill>
        <p:spPr bwMode="auto">
          <a:xfrm>
            <a:off x="2411760" y="978671"/>
            <a:ext cx="4320480" cy="4900659"/>
          </a:xfrm>
          <a:prstGeom prst="rect">
            <a:avLst/>
          </a:prstGeom>
          <a:noFill/>
        </p:spPr>
      </p:pic>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refe99.com/wp-content/uploads/2014/09/relaxing-with-quote-xs-548x3301.jpg"/>
          <p:cNvPicPr>
            <a:picLocks noChangeAspect="1" noChangeArrowheads="1"/>
          </p:cNvPicPr>
          <p:nvPr/>
        </p:nvPicPr>
        <p:blipFill>
          <a:blip r:embed="rId2" cstate="print"/>
          <a:srcRect/>
          <a:stretch>
            <a:fillRect/>
          </a:stretch>
        </p:blipFill>
        <p:spPr bwMode="auto">
          <a:xfrm>
            <a:off x="1079612" y="1325920"/>
            <a:ext cx="6984776" cy="4206161"/>
          </a:xfrm>
          <a:prstGeom prst="rect">
            <a:avLst/>
          </a:prstGeom>
          <a:noFill/>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vel55.co.uk/uploads/images/holidays/diamond-holidays/Short%20Breaks/england-lake-district-one.jpg"/>
          <p:cNvPicPr>
            <a:picLocks noChangeAspect="1" noChangeArrowheads="1"/>
          </p:cNvPicPr>
          <p:nvPr/>
        </p:nvPicPr>
        <p:blipFill>
          <a:blip r:embed="rId2" cstate="print"/>
          <a:srcRect/>
          <a:stretch>
            <a:fillRect/>
          </a:stretch>
        </p:blipFill>
        <p:spPr bwMode="auto">
          <a:xfrm>
            <a:off x="899593" y="1196752"/>
            <a:ext cx="7344814" cy="4896544"/>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atic.eharmony.com/dating-advice/wp-content/uploads/images/busyness-the-modern-disease-large.jpg"/>
          <p:cNvPicPr/>
          <p:nvPr/>
        </p:nvPicPr>
        <p:blipFill>
          <a:blip r:embed="rId2" cstate="print"/>
          <a:srcRect/>
          <a:stretch>
            <a:fillRect/>
          </a:stretch>
        </p:blipFill>
        <p:spPr bwMode="auto">
          <a:xfrm>
            <a:off x="323528" y="1340768"/>
            <a:ext cx="8568952" cy="432048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796" y="2636912"/>
            <a:ext cx="3546140" cy="4113947"/>
          </a:xfrm>
          <a:prstGeom prst="rect">
            <a:avLst/>
          </a:prstGeom>
          <a:noFill/>
        </p:spPr>
        <p:txBody>
          <a:bodyPr wrap="square" numCol="1" rtlCol="0">
            <a:spAutoFit/>
          </a:bodyPr>
          <a:lstStyle/>
          <a:p>
            <a:pPr algn="ctr">
              <a:spcAft>
                <a:spcPts val="1000"/>
              </a:spcAft>
              <a:buNone/>
            </a:pPr>
            <a:r>
              <a:rPr lang="en-GB" sz="2400" dirty="0" smtClean="0">
                <a:solidFill>
                  <a:schemeClr val="tx2"/>
                </a:solidFill>
                <a:latin typeface="Georgia"/>
                <a:ea typeface="Calibri"/>
                <a:cs typeface="Times New Roman"/>
              </a:rPr>
              <a:t>College of Medicine and Healing Arts</a:t>
            </a:r>
          </a:p>
          <a:p>
            <a:pPr algn="ctr">
              <a:lnSpc>
                <a:spcPct val="150000"/>
              </a:lnSpc>
              <a:spcAft>
                <a:spcPts val="1000"/>
              </a:spcAft>
              <a:buNone/>
            </a:pPr>
            <a:r>
              <a:rPr lang="en-GB" sz="2000" b="1" dirty="0" smtClean="0">
                <a:solidFill>
                  <a:srgbClr val="008080"/>
                </a:solidFill>
                <a:latin typeface="Georgia"/>
                <a:ea typeface="Calibri"/>
                <a:cs typeface="Times New Roman"/>
              </a:rPr>
              <a:t>Telephone</a:t>
            </a:r>
            <a:r>
              <a:rPr lang="en-GB" sz="2000" dirty="0" smtClean="0">
                <a:latin typeface="Calibri"/>
                <a:ea typeface="Calibri"/>
                <a:cs typeface="Times New Roman"/>
              </a:rPr>
              <a:t/>
            </a:r>
            <a:br>
              <a:rPr lang="en-GB" sz="2000" dirty="0" smtClean="0">
                <a:latin typeface="Calibri"/>
                <a:ea typeface="Calibri"/>
                <a:cs typeface="Times New Roman"/>
              </a:rPr>
            </a:br>
            <a:r>
              <a:rPr lang="en-GB" sz="2000" dirty="0" smtClean="0">
                <a:ea typeface="Calibri"/>
                <a:cs typeface="Times New Roman"/>
              </a:rPr>
              <a:t>(+44) (0)116 273 86 14</a:t>
            </a:r>
          </a:p>
          <a:p>
            <a:pPr algn="ctr">
              <a:lnSpc>
                <a:spcPct val="150000"/>
              </a:lnSpc>
              <a:spcAft>
                <a:spcPts val="1000"/>
              </a:spcAft>
              <a:buNone/>
            </a:pPr>
            <a:r>
              <a:rPr lang="en-GB" sz="2000" b="1" dirty="0" smtClean="0">
                <a:solidFill>
                  <a:srgbClr val="008080"/>
                </a:solidFill>
                <a:latin typeface="Georgia"/>
                <a:ea typeface="Calibri"/>
                <a:cs typeface="Times New Roman"/>
              </a:rPr>
              <a:t>E-mail</a:t>
            </a:r>
            <a:r>
              <a:rPr lang="en-GB" sz="2000" dirty="0" smtClean="0">
                <a:latin typeface="Calibri"/>
                <a:ea typeface="Calibri"/>
                <a:cs typeface="Times New Roman"/>
              </a:rPr>
              <a:t/>
            </a:r>
            <a:br>
              <a:rPr lang="en-GB" sz="2000" dirty="0" smtClean="0">
                <a:latin typeface="Calibri"/>
                <a:ea typeface="Calibri"/>
                <a:cs typeface="Times New Roman"/>
              </a:rPr>
            </a:br>
            <a:r>
              <a:rPr lang="en-GB" sz="2000" dirty="0" smtClean="0">
                <a:ea typeface="Calibri"/>
                <a:cs typeface="Times New Roman"/>
              </a:rPr>
              <a:t>admissions@CoMHA.org.uk</a:t>
            </a:r>
            <a:endParaRPr lang="en-GB" sz="2000" dirty="0" smtClean="0">
              <a:latin typeface="Calibri"/>
              <a:ea typeface="Calibri"/>
              <a:cs typeface="Times New Roman"/>
            </a:endParaRPr>
          </a:p>
          <a:p>
            <a:pPr algn="ctr">
              <a:lnSpc>
                <a:spcPct val="150000"/>
              </a:lnSpc>
              <a:spcAft>
                <a:spcPts val="1000"/>
              </a:spcAft>
              <a:buNone/>
            </a:pPr>
            <a:r>
              <a:rPr lang="en-GB" sz="2000" b="1" dirty="0" smtClean="0">
                <a:solidFill>
                  <a:srgbClr val="008080"/>
                </a:solidFill>
                <a:latin typeface="Georgia"/>
                <a:ea typeface="Calibri"/>
                <a:cs typeface="Times New Roman"/>
              </a:rPr>
              <a:t>Website</a:t>
            </a:r>
            <a:r>
              <a:rPr lang="en-GB" sz="2000" dirty="0" smtClean="0">
                <a:latin typeface="Calibri"/>
                <a:ea typeface="Calibri"/>
                <a:cs typeface="Times New Roman"/>
              </a:rPr>
              <a:t/>
            </a:r>
            <a:br>
              <a:rPr lang="en-GB" sz="2000" dirty="0" smtClean="0">
                <a:latin typeface="Calibri"/>
                <a:ea typeface="Calibri"/>
                <a:cs typeface="Times New Roman"/>
              </a:rPr>
            </a:br>
            <a:r>
              <a:rPr lang="en-GB" sz="2000" dirty="0" smtClean="0">
                <a:ea typeface="Calibri"/>
                <a:cs typeface="Times New Roman"/>
              </a:rPr>
              <a:t>www.CoMHA.org.uk</a:t>
            </a:r>
            <a:endParaRPr lang="en-GB" sz="2000" dirty="0" smtClean="0">
              <a:latin typeface="Calibri"/>
              <a:ea typeface="Calibri"/>
              <a:cs typeface="Times New Roman"/>
            </a:endParaRPr>
          </a:p>
        </p:txBody>
      </p:sp>
      <p:pic>
        <p:nvPicPr>
          <p:cNvPr id="8" name="Picture 2" descr="F:\New CoMHA Work 2016\Pictures\CoMHA Title Letterhead.jpg"/>
          <p:cNvPicPr>
            <a:picLocks noChangeAspect="1" noChangeArrowheads="1"/>
          </p:cNvPicPr>
          <p:nvPr/>
        </p:nvPicPr>
        <p:blipFill>
          <a:blip r:embed="rId2" cstate="print"/>
          <a:srcRect l="57883" r="18774" b="3417"/>
          <a:stretch>
            <a:fillRect/>
          </a:stretch>
        </p:blipFill>
        <p:spPr bwMode="auto">
          <a:xfrm>
            <a:off x="1115616" y="836712"/>
            <a:ext cx="2232248" cy="1656769"/>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effectLst>
        </p:spPr>
      </p:pic>
      <p:sp>
        <p:nvSpPr>
          <p:cNvPr id="9" name="TextBox 8"/>
          <p:cNvSpPr txBox="1"/>
          <p:nvPr/>
        </p:nvSpPr>
        <p:spPr>
          <a:xfrm>
            <a:off x="4770276" y="2636912"/>
            <a:ext cx="3690156" cy="2934137"/>
          </a:xfrm>
          <a:prstGeom prst="rect">
            <a:avLst/>
          </a:prstGeom>
          <a:noFill/>
        </p:spPr>
        <p:txBody>
          <a:bodyPr wrap="square" numCol="1" rtlCol="0">
            <a:spAutoFit/>
          </a:bodyPr>
          <a:lstStyle/>
          <a:p>
            <a:pPr algn="ctr">
              <a:spcAft>
                <a:spcPts val="1000"/>
              </a:spcAft>
              <a:buNone/>
            </a:pPr>
            <a:r>
              <a:rPr lang="en-GB" sz="2400" dirty="0" smtClean="0">
                <a:solidFill>
                  <a:schemeClr val="tx2"/>
                </a:solidFill>
                <a:latin typeface="Georgia"/>
                <a:ea typeface="Calibri"/>
                <a:cs typeface="Times New Roman"/>
              </a:rPr>
              <a:t>Guild of Naturopathic Iridologists International</a:t>
            </a:r>
          </a:p>
          <a:p>
            <a:pPr algn="ctr">
              <a:lnSpc>
                <a:spcPct val="150000"/>
              </a:lnSpc>
              <a:spcAft>
                <a:spcPts val="1000"/>
              </a:spcAft>
              <a:buNone/>
            </a:pPr>
            <a:r>
              <a:rPr lang="en-GB" sz="2000" b="1" dirty="0" smtClean="0">
                <a:solidFill>
                  <a:srgbClr val="008080"/>
                </a:solidFill>
                <a:latin typeface="Georgia"/>
                <a:ea typeface="Calibri"/>
                <a:cs typeface="Times New Roman"/>
              </a:rPr>
              <a:t>Website and Contact</a:t>
            </a:r>
            <a:r>
              <a:rPr lang="en-GB" sz="2000" dirty="0" smtClean="0">
                <a:latin typeface="Calibri"/>
                <a:ea typeface="Calibri"/>
                <a:cs typeface="Times New Roman"/>
              </a:rPr>
              <a:t/>
            </a:r>
            <a:br>
              <a:rPr lang="en-GB" sz="2000" dirty="0" smtClean="0">
                <a:latin typeface="Calibri"/>
                <a:ea typeface="Calibri"/>
                <a:cs typeface="Times New Roman"/>
              </a:rPr>
            </a:br>
            <a:r>
              <a:rPr lang="en-GB" sz="2000" dirty="0" smtClean="0">
                <a:ea typeface="Calibri"/>
                <a:cs typeface="Times New Roman"/>
              </a:rPr>
              <a:t>www.GNI-International.org</a:t>
            </a:r>
          </a:p>
          <a:p>
            <a:pPr algn="ctr">
              <a:lnSpc>
                <a:spcPct val="150000"/>
              </a:lnSpc>
              <a:spcAft>
                <a:spcPts val="1000"/>
              </a:spcAft>
              <a:buNone/>
            </a:pPr>
            <a:r>
              <a:rPr lang="en-GB" sz="2000" b="1" dirty="0" smtClean="0">
                <a:solidFill>
                  <a:srgbClr val="008080"/>
                </a:solidFill>
                <a:latin typeface="Georgia"/>
                <a:ea typeface="Calibri"/>
                <a:cs typeface="Times New Roman"/>
              </a:rPr>
              <a:t>Telephone</a:t>
            </a:r>
            <a:r>
              <a:rPr lang="en-GB" sz="2000" dirty="0" smtClean="0">
                <a:latin typeface="Calibri"/>
                <a:ea typeface="Calibri"/>
                <a:cs typeface="Times New Roman"/>
              </a:rPr>
              <a:t/>
            </a:r>
            <a:br>
              <a:rPr lang="en-GB" sz="2000" dirty="0" smtClean="0">
                <a:latin typeface="Calibri"/>
                <a:ea typeface="Calibri"/>
                <a:cs typeface="Times New Roman"/>
              </a:rPr>
            </a:br>
            <a:r>
              <a:rPr lang="en-GB" sz="2000" dirty="0" smtClean="0"/>
              <a:t> (+44) (0)207 821 02 55</a:t>
            </a:r>
            <a:endParaRPr lang="en-GB" sz="2000" dirty="0" smtClean="0">
              <a:latin typeface="Calibri"/>
              <a:ea typeface="Calibri"/>
              <a:cs typeface="Times New Roman"/>
            </a:endParaRPr>
          </a:p>
        </p:txBody>
      </p:sp>
      <p:pic>
        <p:nvPicPr>
          <p:cNvPr id="1026" name="Picture 2" descr="http://www.gni-international.org/wp-content/themes/gni/images/logo.png"/>
          <p:cNvPicPr>
            <a:picLocks noChangeAspect="1" noChangeArrowheads="1"/>
          </p:cNvPicPr>
          <p:nvPr/>
        </p:nvPicPr>
        <p:blipFill>
          <a:blip r:embed="rId3" cstate="print"/>
          <a:srcRect/>
          <a:stretch>
            <a:fillRect/>
          </a:stretch>
        </p:blipFill>
        <p:spPr bwMode="auto">
          <a:xfrm>
            <a:off x="5990431" y="952079"/>
            <a:ext cx="1245865" cy="1594173"/>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Stress</a:t>
            </a:r>
            <a:endParaRPr lang="en-GB" dirty="0"/>
          </a:p>
        </p:txBody>
      </p:sp>
      <p:sp>
        <p:nvSpPr>
          <p:cNvPr id="3" name="Content Placeholder 2"/>
          <p:cNvSpPr>
            <a:spLocks noGrp="1"/>
          </p:cNvSpPr>
          <p:nvPr>
            <p:ph idx="1"/>
          </p:nvPr>
        </p:nvSpPr>
        <p:spPr/>
        <p:txBody>
          <a:bodyPr>
            <a:normAutofit/>
          </a:bodyPr>
          <a:lstStyle/>
          <a:p>
            <a:pPr>
              <a:buNone/>
            </a:pPr>
            <a:r>
              <a:rPr lang="en-GB" dirty="0" smtClean="0"/>
              <a:t>	Stress can be defined as the strain on an individual’s experiences when he or she responds to stimuli which cause potentially negative physiological or psychological consequences.</a:t>
            </a:r>
          </a:p>
          <a:p>
            <a:pPr>
              <a:buNone/>
            </a:pPr>
            <a:endParaRPr lang="en-GB" dirty="0" smtClean="0"/>
          </a:p>
          <a:p>
            <a:pPr>
              <a:buNone/>
            </a:pPr>
            <a:r>
              <a:rPr lang="en-GB" dirty="0" smtClean="0"/>
              <a:t>	In other words, an individual who is experiencing a stressful situation may display physical, mental or behavioural symptoms which may be stress related.</a:t>
            </a:r>
            <a:endParaRPr lang="en-GB"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of Stress</a:t>
            </a:r>
            <a:endParaRPr lang="en-GB" dirty="0"/>
          </a:p>
        </p:txBody>
      </p:sp>
      <p:graphicFrame>
        <p:nvGraphicFramePr>
          <p:cNvPr id="4" name="Content Placeholder 3"/>
          <p:cNvGraphicFramePr>
            <a:graphicFrameLocks noGrp="1"/>
          </p:cNvGraphicFramePr>
          <p:nvPr>
            <p:ph idx="1"/>
          </p:nvPr>
        </p:nvGraphicFramePr>
        <p:xfrm>
          <a:off x="457200" y="2249488"/>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GB" dirty="0" smtClean="0"/>
                        <a:t>Psychological</a:t>
                      </a:r>
                      <a:endParaRPr lang="en-GB" dirty="0"/>
                    </a:p>
                  </a:txBody>
                  <a:tcPr/>
                </a:tc>
                <a:tc>
                  <a:txBody>
                    <a:bodyPr/>
                    <a:lstStyle/>
                    <a:p>
                      <a:pPr algn="ctr"/>
                      <a:r>
                        <a:rPr lang="en-GB" dirty="0" smtClean="0"/>
                        <a:t>Behavioural</a:t>
                      </a:r>
                      <a:endParaRPr lang="en-GB" dirty="0"/>
                    </a:p>
                  </a:txBody>
                  <a:tcPr/>
                </a:tc>
                <a:tc>
                  <a:txBody>
                    <a:bodyPr/>
                    <a:lstStyle/>
                    <a:p>
                      <a:pPr algn="ctr"/>
                      <a:r>
                        <a:rPr lang="en-GB" dirty="0" smtClean="0"/>
                        <a:t>Physical</a:t>
                      </a:r>
                      <a:endParaRPr lang="en-GB" dirty="0"/>
                    </a:p>
                  </a:txBody>
                  <a:tcPr/>
                </a:tc>
              </a:tr>
              <a:tr h="370840">
                <a:tc>
                  <a:txBody>
                    <a:bodyPr/>
                    <a:lstStyle/>
                    <a:p>
                      <a:pPr algn="ctr"/>
                      <a:r>
                        <a:rPr lang="en-GB" dirty="0" smtClean="0"/>
                        <a:t>Tension</a:t>
                      </a:r>
                      <a:endParaRPr lang="en-GB" dirty="0"/>
                    </a:p>
                  </a:txBody>
                  <a:tcPr/>
                </a:tc>
                <a:tc>
                  <a:txBody>
                    <a:bodyPr/>
                    <a:lstStyle/>
                    <a:p>
                      <a:pPr algn="ctr"/>
                      <a:r>
                        <a:rPr lang="en-GB" dirty="0" smtClean="0"/>
                        <a:t>Over-eating</a:t>
                      </a:r>
                      <a:endParaRPr lang="en-GB" dirty="0"/>
                    </a:p>
                  </a:txBody>
                  <a:tcPr/>
                </a:tc>
                <a:tc>
                  <a:txBody>
                    <a:bodyPr/>
                    <a:lstStyle/>
                    <a:p>
                      <a:pPr algn="ctr"/>
                      <a:r>
                        <a:rPr lang="en-GB" dirty="0" smtClean="0"/>
                        <a:t>Headaches</a:t>
                      </a:r>
                      <a:r>
                        <a:rPr lang="en-GB" baseline="0" dirty="0" smtClean="0"/>
                        <a:t> and m</a:t>
                      </a:r>
                      <a:r>
                        <a:rPr lang="en-GB" dirty="0" smtClean="0"/>
                        <a:t>igraines</a:t>
                      </a:r>
                      <a:endParaRPr lang="en-GB" dirty="0"/>
                    </a:p>
                  </a:txBody>
                  <a:tcPr/>
                </a:tc>
              </a:tr>
              <a:tr h="370840">
                <a:tc>
                  <a:txBody>
                    <a:bodyPr/>
                    <a:lstStyle/>
                    <a:p>
                      <a:pPr algn="ctr"/>
                      <a:r>
                        <a:rPr lang="en-GB" dirty="0" smtClean="0"/>
                        <a:t>Anxiety</a:t>
                      </a:r>
                      <a:endParaRPr lang="en-GB" dirty="0"/>
                    </a:p>
                  </a:txBody>
                  <a:tcPr/>
                </a:tc>
                <a:tc>
                  <a:txBody>
                    <a:bodyPr/>
                    <a:lstStyle/>
                    <a:p>
                      <a:pPr algn="ctr"/>
                      <a:r>
                        <a:rPr lang="en-GB" dirty="0" smtClean="0"/>
                        <a:t>Over-drinking</a:t>
                      </a:r>
                      <a:endParaRPr lang="en-GB" dirty="0"/>
                    </a:p>
                  </a:txBody>
                  <a:tcPr/>
                </a:tc>
                <a:tc>
                  <a:txBody>
                    <a:bodyPr/>
                    <a:lstStyle/>
                    <a:p>
                      <a:pPr algn="ctr"/>
                      <a:r>
                        <a:rPr lang="en-GB" dirty="0" smtClean="0"/>
                        <a:t>Back pains</a:t>
                      </a:r>
                      <a:endParaRPr lang="en-GB" dirty="0"/>
                    </a:p>
                  </a:txBody>
                  <a:tcPr/>
                </a:tc>
              </a:tr>
              <a:tr h="370840">
                <a:tc>
                  <a:txBody>
                    <a:bodyPr/>
                    <a:lstStyle/>
                    <a:p>
                      <a:pPr algn="ctr"/>
                      <a:r>
                        <a:rPr lang="en-GB" dirty="0" smtClean="0"/>
                        <a:t>Worry</a:t>
                      </a:r>
                      <a:endParaRPr lang="en-GB" dirty="0"/>
                    </a:p>
                  </a:txBody>
                  <a:tcPr/>
                </a:tc>
                <a:tc>
                  <a:txBody>
                    <a:bodyPr/>
                    <a:lstStyle/>
                    <a:p>
                      <a:pPr algn="ctr"/>
                      <a:r>
                        <a:rPr lang="en-GB" dirty="0" smtClean="0"/>
                        <a:t>Not eating</a:t>
                      </a:r>
                      <a:endParaRPr lang="en-GB" dirty="0"/>
                    </a:p>
                  </a:txBody>
                  <a:tcPr/>
                </a:tc>
                <a:tc>
                  <a:txBody>
                    <a:bodyPr/>
                    <a:lstStyle/>
                    <a:p>
                      <a:pPr algn="ctr"/>
                      <a:r>
                        <a:rPr lang="en-GB" dirty="0" smtClean="0"/>
                        <a:t>Stomach disorders</a:t>
                      </a:r>
                      <a:endParaRPr lang="en-GB" dirty="0"/>
                    </a:p>
                  </a:txBody>
                  <a:tcPr/>
                </a:tc>
              </a:tr>
              <a:tr h="370840">
                <a:tc>
                  <a:txBody>
                    <a:bodyPr/>
                    <a:lstStyle/>
                    <a:p>
                      <a:pPr algn="ctr"/>
                      <a:r>
                        <a:rPr lang="en-GB" dirty="0" smtClean="0"/>
                        <a:t>Depression</a:t>
                      </a:r>
                      <a:endParaRPr lang="en-GB" dirty="0"/>
                    </a:p>
                  </a:txBody>
                  <a:tcPr/>
                </a:tc>
                <a:tc>
                  <a:txBody>
                    <a:bodyPr/>
                    <a:lstStyle/>
                    <a:p>
                      <a:pPr algn="ctr"/>
                      <a:r>
                        <a:rPr lang="en-GB" dirty="0" smtClean="0"/>
                        <a:t>Absence from work</a:t>
                      </a:r>
                      <a:endParaRPr lang="en-GB" dirty="0"/>
                    </a:p>
                  </a:txBody>
                  <a:tcPr/>
                </a:tc>
                <a:tc>
                  <a:txBody>
                    <a:bodyPr/>
                    <a:lstStyle/>
                    <a:p>
                      <a:pPr algn="ctr"/>
                      <a:r>
                        <a:rPr lang="en-GB" dirty="0" smtClean="0"/>
                        <a:t>Hives and skin disorders</a:t>
                      </a:r>
                      <a:endParaRPr lang="en-GB" dirty="0"/>
                    </a:p>
                  </a:txBody>
                  <a:tcPr/>
                </a:tc>
              </a:tr>
              <a:tr h="370840">
                <a:tc>
                  <a:txBody>
                    <a:bodyPr/>
                    <a:lstStyle/>
                    <a:p>
                      <a:pPr algn="ctr"/>
                      <a:r>
                        <a:rPr lang="en-GB" dirty="0" smtClean="0"/>
                        <a:t>Panic</a:t>
                      </a:r>
                      <a:endParaRPr lang="en-GB" dirty="0"/>
                    </a:p>
                  </a:txBody>
                  <a:tcPr/>
                </a:tc>
                <a:tc>
                  <a:txBody>
                    <a:bodyPr/>
                    <a:lstStyle/>
                    <a:p>
                      <a:pPr algn="ctr"/>
                      <a:r>
                        <a:rPr lang="en-GB" dirty="0" smtClean="0"/>
                        <a:t>Insomnia</a:t>
                      </a:r>
                      <a:endParaRPr lang="en-GB" dirty="0"/>
                    </a:p>
                  </a:txBody>
                  <a:tcPr/>
                </a:tc>
                <a:tc>
                  <a:txBody>
                    <a:bodyPr/>
                    <a:lstStyle/>
                    <a:p>
                      <a:pPr algn="ctr"/>
                      <a:r>
                        <a:rPr lang="en-GB" dirty="0" smtClean="0"/>
                        <a:t>Coughs and colds</a:t>
                      </a:r>
                      <a:endParaRPr lang="en-GB" dirty="0"/>
                    </a:p>
                  </a:txBody>
                  <a:tcPr/>
                </a:tc>
              </a:tr>
              <a:tr h="370840">
                <a:tc>
                  <a:txBody>
                    <a:bodyPr/>
                    <a:lstStyle/>
                    <a:p>
                      <a:pPr algn="ctr"/>
                      <a:r>
                        <a:rPr lang="en-GB" dirty="0" smtClean="0"/>
                        <a:t>Tearfulness</a:t>
                      </a:r>
                      <a:endParaRPr lang="en-GB" dirty="0"/>
                    </a:p>
                  </a:txBody>
                  <a:tcPr/>
                </a:tc>
                <a:tc>
                  <a:txBody>
                    <a:bodyPr/>
                    <a:lstStyle/>
                    <a:p>
                      <a:pPr algn="ctr"/>
                      <a:r>
                        <a:rPr lang="en-GB" dirty="0" smtClean="0"/>
                        <a:t>Taking tranquilisers</a:t>
                      </a:r>
                      <a:endParaRPr lang="en-GB" dirty="0"/>
                    </a:p>
                  </a:txBody>
                  <a:tcPr/>
                </a:tc>
                <a:tc>
                  <a:txBody>
                    <a:bodyPr/>
                    <a:lstStyle/>
                    <a:p>
                      <a:pPr algn="ctr"/>
                      <a:r>
                        <a:rPr lang="en-GB" dirty="0" smtClean="0"/>
                        <a:t>Gastric ulcers</a:t>
                      </a:r>
                      <a:endParaRPr lang="en-GB" dirty="0"/>
                    </a:p>
                  </a:txBody>
                  <a:tcPr/>
                </a:tc>
              </a:tr>
              <a:tr h="370840">
                <a:tc>
                  <a:txBody>
                    <a:bodyPr/>
                    <a:lstStyle/>
                    <a:p>
                      <a:pPr algn="ctr"/>
                      <a:r>
                        <a:rPr lang="en-GB" dirty="0" smtClean="0"/>
                        <a:t>Pressure</a:t>
                      </a:r>
                      <a:endParaRPr lang="en-GB" dirty="0"/>
                    </a:p>
                  </a:txBody>
                  <a:tcPr/>
                </a:tc>
                <a:tc>
                  <a:txBody>
                    <a:bodyPr/>
                    <a:lstStyle/>
                    <a:p>
                      <a:pPr algn="ctr"/>
                      <a:r>
                        <a:rPr lang="en-GB" dirty="0" smtClean="0"/>
                        <a:t>Short-temperedness</a:t>
                      </a:r>
                      <a:endParaRPr lang="en-GB" dirty="0"/>
                    </a:p>
                  </a:txBody>
                  <a:tcPr/>
                </a:tc>
                <a:tc>
                  <a:txBody>
                    <a:bodyPr/>
                    <a:lstStyle/>
                    <a:p>
                      <a:pPr algn="ctr"/>
                      <a:r>
                        <a:rPr lang="en-GB" dirty="0" smtClean="0"/>
                        <a:t>High</a:t>
                      </a:r>
                      <a:r>
                        <a:rPr lang="en-GB" baseline="0" dirty="0" smtClean="0"/>
                        <a:t> blood pressure</a:t>
                      </a:r>
                      <a:endParaRPr lang="en-GB" dirty="0"/>
                    </a:p>
                  </a:txBody>
                  <a:tcPr/>
                </a:tc>
              </a:tr>
              <a:tr h="370840">
                <a:tc>
                  <a:txBody>
                    <a:bodyPr/>
                    <a:lstStyle/>
                    <a:p>
                      <a:pPr algn="ctr"/>
                      <a:r>
                        <a:rPr lang="en-GB" dirty="0" smtClean="0"/>
                        <a:t>Inability</a:t>
                      </a:r>
                      <a:r>
                        <a:rPr lang="en-GB" baseline="0" dirty="0" smtClean="0"/>
                        <a:t> to relax</a:t>
                      </a:r>
                      <a:endParaRPr lang="en-GB" dirty="0"/>
                    </a:p>
                  </a:txBody>
                  <a:tcPr/>
                </a:tc>
                <a:tc>
                  <a:txBody>
                    <a:bodyPr/>
                    <a:lstStyle/>
                    <a:p>
                      <a:pPr algn="ctr"/>
                      <a:r>
                        <a:rPr lang="en-GB" dirty="0" smtClean="0"/>
                        <a:t>Unusual</a:t>
                      </a:r>
                      <a:r>
                        <a:rPr lang="en-GB" baseline="0" dirty="0" smtClean="0"/>
                        <a:t> aggression</a:t>
                      </a:r>
                      <a:endParaRPr lang="en-GB" dirty="0"/>
                    </a:p>
                  </a:txBody>
                  <a:tcPr/>
                </a:tc>
                <a:tc>
                  <a:txBody>
                    <a:bodyPr/>
                    <a:lstStyle/>
                    <a:p>
                      <a:pPr algn="ctr"/>
                      <a:r>
                        <a:rPr lang="en-GB" dirty="0" smtClean="0"/>
                        <a:t>Heart disease</a:t>
                      </a:r>
                      <a:endParaRPr lang="en-GB" dirty="0"/>
                    </a:p>
                  </a:txBody>
                  <a:tcPr/>
                </a:tc>
              </a:tr>
              <a:tr h="370840">
                <a:tc>
                  <a:txBody>
                    <a:bodyPr/>
                    <a:lstStyle/>
                    <a:p>
                      <a:pPr algn="ctr"/>
                      <a:r>
                        <a:rPr lang="en-GB" dirty="0" smtClean="0"/>
                        <a:t>Feeling</a:t>
                      </a:r>
                      <a:r>
                        <a:rPr lang="en-GB" baseline="0" dirty="0" smtClean="0"/>
                        <a:t> overwhelmed</a:t>
                      </a:r>
                      <a:endParaRPr lang="en-GB" dirty="0"/>
                    </a:p>
                  </a:txBody>
                  <a:tcPr/>
                </a:tc>
                <a:tc>
                  <a:txBody>
                    <a:bodyPr/>
                    <a:lstStyle/>
                    <a:p>
                      <a:pPr algn="ctr"/>
                      <a:r>
                        <a:rPr lang="en-GB" dirty="0" smtClean="0"/>
                        <a:t>Unusual impatience</a:t>
                      </a:r>
                      <a:endParaRPr lang="en-GB" dirty="0"/>
                    </a:p>
                  </a:txBody>
                  <a:tcPr/>
                </a:tc>
                <a:tc>
                  <a:txBody>
                    <a:bodyPr/>
                    <a:lstStyle/>
                    <a:p>
                      <a:pPr algn="ctr"/>
                      <a:r>
                        <a:rPr lang="en-GB" dirty="0" smtClean="0"/>
                        <a:t>Asthma</a:t>
                      </a:r>
                      <a:endParaRPr lang="en-GB" dirty="0"/>
                    </a:p>
                  </a:txBody>
                  <a:tcPr/>
                </a:tc>
              </a:tr>
              <a:tr h="370840">
                <a:tc>
                  <a:txBody>
                    <a:bodyPr/>
                    <a:lstStyle/>
                    <a:p>
                      <a:pPr algn="ctr"/>
                      <a:r>
                        <a:rPr lang="en-GB" dirty="0" smtClean="0"/>
                        <a:t>Loss of confidence</a:t>
                      </a:r>
                      <a:endParaRPr lang="en-GB" dirty="0"/>
                    </a:p>
                  </a:txBody>
                  <a:tcPr/>
                </a:tc>
                <a:tc>
                  <a:txBody>
                    <a:bodyPr/>
                    <a:lstStyle/>
                    <a:p>
                      <a:pPr algn="ctr"/>
                      <a:r>
                        <a:rPr lang="en-GB" dirty="0" smtClean="0"/>
                        <a:t>Switching off</a:t>
                      </a:r>
                      <a:endParaRPr lang="en-GB" dirty="0"/>
                    </a:p>
                  </a:txBody>
                  <a:tcPr/>
                </a:tc>
                <a:tc>
                  <a:txBody>
                    <a:bodyPr/>
                    <a:lstStyle/>
                    <a:p>
                      <a:pPr algn="ctr"/>
                      <a:r>
                        <a:rPr lang="en-GB" dirty="0" smtClean="0"/>
                        <a:t>Fatigue and exhaustion</a:t>
                      </a:r>
                      <a:endParaRPr lang="en-GB" dirty="0"/>
                    </a:p>
                  </a:txBody>
                  <a:tcPr/>
                </a:tc>
              </a:tr>
              <a:tr h="370840">
                <a:tc>
                  <a:txBody>
                    <a:bodyPr/>
                    <a:lstStyle/>
                    <a:p>
                      <a:pPr algn="ctr"/>
                      <a:r>
                        <a:rPr lang="en-GB" dirty="0" smtClean="0"/>
                        <a:t>Self</a:t>
                      </a:r>
                      <a:r>
                        <a:rPr lang="en-GB" baseline="0" dirty="0" smtClean="0"/>
                        <a:t>-doubt</a:t>
                      </a:r>
                      <a:endParaRPr lang="en-GB" dirty="0"/>
                    </a:p>
                  </a:txBody>
                  <a:tcPr/>
                </a:tc>
                <a:tc>
                  <a:txBody>
                    <a:bodyPr/>
                    <a:lstStyle/>
                    <a:p>
                      <a:pPr algn="ctr"/>
                      <a:r>
                        <a:rPr lang="en-GB" dirty="0" smtClean="0"/>
                        <a:t>Opting out</a:t>
                      </a:r>
                      <a:endParaRPr lang="en-GB" dirty="0"/>
                    </a:p>
                  </a:txBody>
                  <a:tcPr/>
                </a:tc>
                <a:tc>
                  <a:txBody>
                    <a:bodyPr/>
                    <a:lstStyle/>
                    <a:p>
                      <a:pPr algn="ctr"/>
                      <a:r>
                        <a:rPr lang="en-GB" dirty="0" smtClean="0"/>
                        <a:t>Muscle tension</a:t>
                      </a:r>
                      <a:endParaRPr lang="en-GB"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43000"/>
            <a:ext cx="8229600" cy="1066800"/>
          </a:xfrm>
        </p:spPr>
        <p:txBody>
          <a:bodyPr/>
          <a:lstStyle/>
          <a:p>
            <a:pPr algn="ctr"/>
            <a:r>
              <a:rPr lang="en-GB" dirty="0" smtClean="0"/>
              <a:t>Life = Stress ?</a:t>
            </a:r>
            <a:endParaRPr lang="en-GB" dirty="0"/>
          </a:p>
        </p:txBody>
      </p:sp>
      <p:sp>
        <p:nvSpPr>
          <p:cNvPr id="3" name="Content Placeholder 2"/>
          <p:cNvSpPr>
            <a:spLocks noGrp="1"/>
          </p:cNvSpPr>
          <p:nvPr>
            <p:ph idx="1"/>
          </p:nvPr>
        </p:nvSpPr>
        <p:spPr>
          <a:xfrm>
            <a:off x="457200" y="2249424"/>
            <a:ext cx="8229600" cy="4325112"/>
          </a:xfrm>
        </p:spPr>
        <p:txBody>
          <a:bodyPr/>
          <a:lstStyle/>
          <a:p>
            <a:pPr algn="ctr">
              <a:buNone/>
            </a:pPr>
            <a:r>
              <a:rPr lang="en-GB" dirty="0" smtClean="0"/>
              <a:t>	</a:t>
            </a:r>
            <a:r>
              <a:rPr lang="en-GB" dirty="0" smtClean="0">
                <a:solidFill>
                  <a:schemeClr val="tx2"/>
                </a:solidFill>
              </a:rPr>
              <a:t>‘You will experience stress when you are stressed by stress.’</a:t>
            </a:r>
          </a:p>
          <a:p>
            <a:pPr algn="ctr">
              <a:buNone/>
            </a:pPr>
            <a:endParaRPr lang="en-GB" dirty="0" smtClean="0">
              <a:solidFill>
                <a:schemeClr val="tx2"/>
              </a:solidFill>
            </a:endParaRPr>
          </a:p>
          <a:p>
            <a:pPr algn="ctr">
              <a:buNone/>
            </a:pPr>
            <a:r>
              <a:rPr lang="en-GB" dirty="0" smtClean="0">
                <a:solidFill>
                  <a:schemeClr val="tx2"/>
                </a:solidFill>
              </a:rPr>
              <a:t>	‘Some definitions make you wonder if merely living will slowly kill you.’</a:t>
            </a:r>
          </a:p>
          <a:p>
            <a:pPr algn="ctr">
              <a:buNone/>
            </a:pPr>
            <a:endParaRPr lang="en-GB" dirty="0" smtClean="0">
              <a:solidFill>
                <a:schemeClr val="tx2"/>
              </a:solidFill>
            </a:endParaRPr>
          </a:p>
          <a:p>
            <a:pPr algn="ctr">
              <a:buNone/>
            </a:pPr>
            <a:r>
              <a:rPr lang="en-GB" dirty="0" smtClean="0">
                <a:solidFill>
                  <a:schemeClr val="tx2"/>
                </a:solidFill>
              </a:rPr>
              <a:t>	Dr. Duckworth, Personnel Management, </a:t>
            </a:r>
            <a:br>
              <a:rPr lang="en-GB" dirty="0" smtClean="0">
                <a:solidFill>
                  <a:schemeClr val="tx2"/>
                </a:solidFill>
              </a:rPr>
            </a:br>
            <a:r>
              <a:rPr lang="en-GB" dirty="0" smtClean="0">
                <a:solidFill>
                  <a:schemeClr val="tx2"/>
                </a:solidFill>
              </a:rPr>
              <a:t>April 1986</a:t>
            </a:r>
            <a:endParaRPr lang="en-GB" dirty="0">
              <a:solidFill>
                <a:schemeClr val="tx2"/>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General Adaptation Syndrome (GAS)</a:t>
            </a:r>
            <a:endParaRPr lang="en-GB" dirty="0"/>
          </a:p>
        </p:txBody>
      </p:sp>
      <p:sp>
        <p:nvSpPr>
          <p:cNvPr id="3" name="Content Placeholder 2"/>
          <p:cNvSpPr>
            <a:spLocks noGrp="1"/>
          </p:cNvSpPr>
          <p:nvPr>
            <p:ph idx="1"/>
          </p:nvPr>
        </p:nvSpPr>
        <p:spPr/>
        <p:txBody>
          <a:bodyPr/>
          <a:lstStyle/>
          <a:p>
            <a:pPr marL="624078" indent="-514350">
              <a:buFont typeface="+mj-lt"/>
              <a:buAutoNum type="arabicPeriod"/>
            </a:pPr>
            <a:r>
              <a:rPr lang="en-GB" dirty="0" smtClean="0"/>
              <a:t>The alarm reaction.</a:t>
            </a:r>
            <a:br>
              <a:rPr lang="en-GB" dirty="0" smtClean="0"/>
            </a:br>
            <a:r>
              <a:rPr lang="en-GB" dirty="0" smtClean="0"/>
              <a:t>(acute manifestation)</a:t>
            </a:r>
          </a:p>
          <a:p>
            <a:pPr marL="624078" indent="-514350">
              <a:buFont typeface="+mj-lt"/>
              <a:buAutoNum type="arabicPeriod"/>
            </a:pPr>
            <a:endParaRPr lang="en-GB" dirty="0" smtClean="0"/>
          </a:p>
          <a:p>
            <a:pPr marL="624078" indent="-514350">
              <a:buFont typeface="+mj-lt"/>
              <a:buAutoNum type="arabicPeriod"/>
            </a:pPr>
            <a:r>
              <a:rPr lang="en-GB" dirty="0" smtClean="0"/>
              <a:t>The stage of resistance.</a:t>
            </a:r>
            <a:br>
              <a:rPr lang="en-GB" dirty="0" smtClean="0"/>
            </a:br>
            <a:r>
              <a:rPr lang="en-GB" dirty="0" smtClean="0"/>
              <a:t>(subsequent disappearance of acute manifestation)</a:t>
            </a:r>
          </a:p>
          <a:p>
            <a:pPr marL="624078" indent="-514350">
              <a:buFont typeface="+mj-lt"/>
              <a:buAutoNum type="arabicPeriod"/>
            </a:pPr>
            <a:endParaRPr lang="en-GB" dirty="0" smtClean="0"/>
          </a:p>
          <a:p>
            <a:pPr marL="624078" indent="-514350">
              <a:buFont typeface="+mj-lt"/>
              <a:buAutoNum type="arabicPeriod"/>
            </a:pPr>
            <a:r>
              <a:rPr lang="en-GB" dirty="0" smtClean="0"/>
              <a:t>The stage of exhaustion.</a:t>
            </a:r>
            <a:br>
              <a:rPr lang="en-GB" dirty="0" smtClean="0"/>
            </a:br>
            <a:r>
              <a:rPr lang="en-GB" dirty="0" smtClean="0"/>
              <a:t>(loss of resistance)</a:t>
            </a:r>
            <a:endParaRPr lang="en-GB"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424456"/>
      </a:dk2>
      <a:lt2>
        <a:srgbClr val="DEDEDE"/>
      </a:lt2>
      <a:accent1>
        <a:srgbClr val="53548A"/>
      </a:accent1>
      <a:accent2>
        <a:srgbClr val="438086"/>
      </a:accent2>
      <a:accent3>
        <a:srgbClr val="008080"/>
      </a:accent3>
      <a:accent4>
        <a:srgbClr val="C4652D"/>
      </a:accent4>
      <a:accent5>
        <a:srgbClr val="8B5D3D"/>
      </a:accent5>
      <a:accent6>
        <a:srgbClr val="5C92B5"/>
      </a:accent6>
      <a:hlink>
        <a:srgbClr val="67AFBD"/>
      </a:hlink>
      <a:folHlink>
        <a:srgbClr val="C2A874"/>
      </a:folHlink>
    </a:clrScheme>
    <a:fontScheme name="CoMHA">
      <a:majorFont>
        <a:latin typeface="Georgia"/>
        <a:ea typeface=""/>
        <a:cs typeface=""/>
      </a:majorFont>
      <a:minorFont>
        <a:latin typeface="Cambr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2607</TotalTime>
  <Words>899</Words>
  <Application>Microsoft Office PowerPoint</Application>
  <PresentationFormat>On-screen Show (4:3)</PresentationFormat>
  <Paragraphs>232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Urban</vt:lpstr>
      <vt:lpstr>Stress and the Liver De-Stressing Techniques</vt:lpstr>
      <vt:lpstr>Slide 2</vt:lpstr>
      <vt:lpstr>Slide 3</vt:lpstr>
      <vt:lpstr>Slide 4</vt:lpstr>
      <vt:lpstr>Slide 5</vt:lpstr>
      <vt:lpstr>Definition of Stress</vt:lpstr>
      <vt:lpstr>Symptoms of Stress</vt:lpstr>
      <vt:lpstr>Life = Stress ?</vt:lpstr>
      <vt:lpstr>General Adaptation Syndrome (GAS)</vt:lpstr>
      <vt:lpstr>‘Fight or Flight’ Reaction  The Sympathetic Nervous System</vt:lpstr>
      <vt:lpstr>Slide 11</vt:lpstr>
      <vt:lpstr>The Sympathetic Nervous System</vt:lpstr>
      <vt:lpstr>‘Rest and Recover’ Response  The Parasympathetic Nervous System</vt:lpstr>
      <vt:lpstr>Slide 14</vt:lpstr>
      <vt:lpstr>The Parasympathetic Nervous System</vt:lpstr>
      <vt:lpstr>Slide 16</vt:lpstr>
      <vt:lpstr>Stress According to Tibb</vt:lpstr>
      <vt:lpstr>Stress and the Liver</vt:lpstr>
      <vt:lpstr>Functions of the Liver</vt:lpstr>
      <vt:lpstr>Symptoms of Liver Imbalance</vt:lpstr>
      <vt:lpstr>Stress, Toxicity and the Liver</vt:lpstr>
      <vt:lpstr>Stress, Lactic Acid and the Liver</vt:lpstr>
      <vt:lpstr>Slide 23</vt:lpstr>
      <vt:lpstr>Slide 24</vt:lpstr>
      <vt:lpstr>Slide 25</vt:lpstr>
      <vt:lpstr>Slide 26</vt:lpstr>
      <vt:lpstr>Stress and the Iris</vt:lpstr>
      <vt:lpstr>The Lymphatic Iris</vt:lpstr>
      <vt:lpstr>The Haematogenic Iris</vt:lpstr>
      <vt:lpstr>The Biliary Iris</vt:lpstr>
      <vt:lpstr>http://www.bernardjensen.com/Weakened-Adrenal-Glands-and-Fatigue-A-Roadmap-in-the-Iris_b_3.html</vt:lpstr>
      <vt:lpstr>http://www.behealthy.com.au/aturopathy/iridology/iris-pics/</vt:lpstr>
      <vt:lpstr>http://sivasanta.blogspot.co.uk/2011/11/mixed-biliary-iris-constitution.html</vt:lpstr>
      <vt:lpstr>De-Stressing Techniques</vt:lpstr>
      <vt:lpstr>Slide 35</vt:lpstr>
      <vt:lpstr>Slide 36</vt:lpstr>
      <vt:lpstr>Slide 37</vt:lpstr>
      <vt:lpstr>Life Balance</vt:lpstr>
      <vt:lpstr>Slide 39</vt:lpstr>
      <vt:lpstr>Breath and Liver Massage</vt:lpstr>
      <vt:lpstr>Nutritional Support</vt:lpstr>
      <vt:lpstr>Slide 42</vt:lpstr>
      <vt:lpstr>Importance of Sleep in Managing Stress</vt:lpstr>
      <vt:lpstr>Herbal Support</vt:lpstr>
      <vt:lpstr>Social-Emotional Support</vt:lpstr>
      <vt:lpstr>Psycho-Spiritual Support</vt:lpstr>
      <vt:lpstr>Slide 47</vt:lpstr>
      <vt:lpstr>Slide 48</vt:lpstr>
      <vt:lpstr>Slide 49</vt:lpstr>
      <vt:lpstr>Slide 50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Health and Wellbeing in Modern Times</dc:title>
  <dc:creator>Louise</dc:creator>
  <cp:lastModifiedBy>Louise</cp:lastModifiedBy>
  <cp:revision>258</cp:revision>
  <dcterms:created xsi:type="dcterms:W3CDTF">2016-03-14T11:14:14Z</dcterms:created>
  <dcterms:modified xsi:type="dcterms:W3CDTF">2016-04-15T16:45:29Z</dcterms:modified>
</cp:coreProperties>
</file>